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7" r:id="rId3"/>
    <p:sldId id="260" r:id="rId4"/>
    <p:sldId id="261" r:id="rId5"/>
    <p:sldId id="266" r:id="rId6"/>
    <p:sldId id="263" r:id="rId7"/>
    <p:sldId id="305" r:id="rId8"/>
    <p:sldId id="258" r:id="rId9"/>
    <p:sldId id="259" r:id="rId10"/>
    <p:sldId id="262" r:id="rId11"/>
    <p:sldId id="264" r:id="rId12"/>
    <p:sldId id="265" r:id="rId13"/>
    <p:sldId id="267" r:id="rId14"/>
    <p:sldId id="268" r:id="rId15"/>
    <p:sldId id="269" r:id="rId16"/>
    <p:sldId id="271" r:id="rId17"/>
    <p:sldId id="306" r:id="rId18"/>
    <p:sldId id="275" r:id="rId19"/>
    <p:sldId id="285" r:id="rId20"/>
    <p:sldId id="286" r:id="rId21"/>
    <p:sldId id="287" r:id="rId22"/>
    <p:sldId id="288" r:id="rId23"/>
    <p:sldId id="276" r:id="rId24"/>
    <p:sldId id="277" r:id="rId25"/>
    <p:sldId id="280" r:id="rId26"/>
    <p:sldId id="281" r:id="rId27"/>
    <p:sldId id="290" r:id="rId28"/>
    <p:sldId id="296" r:id="rId29"/>
    <p:sldId id="297" r:id="rId30"/>
    <p:sldId id="303" r:id="rId31"/>
    <p:sldId id="301" r:id="rId32"/>
    <p:sldId id="302" r:id="rId33"/>
    <p:sldId id="304" r:id="rId34"/>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599" autoAdjust="0"/>
  </p:normalViewPr>
  <p:slideViewPr>
    <p:cSldViewPr>
      <p:cViewPr>
        <p:scale>
          <a:sx n="96" d="100"/>
          <a:sy n="96" d="100"/>
        </p:scale>
        <p:origin x="1862" y="950"/>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307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00B9EB3-A4C7-4E01-A571-D4580DBEB9E1}" type="datetime1">
              <a:rPr lang="tr-TR" smtClean="0"/>
              <a:t>22.05.2020</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tr-TR" smtClean="0"/>
              <a:t>‹#›</a:t>
            </a:fld>
            <a:endParaRPr lang="tr-T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F1D2114-C821-4865-9C29-2AD2A184E539}" type="datetime1">
              <a:rPr lang="tr-TR" smtClean="0"/>
              <a:t>22.05.2020</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tr-TR" smtClean="0"/>
              <a:t>‹#›</a:t>
            </a:fld>
            <a:endParaRPr lang="tr-T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1</a:t>
            </a:fld>
            <a:endParaRPr lang="tr-TR" dirty="0"/>
          </a:p>
        </p:txBody>
      </p:sp>
    </p:spTree>
    <p:extLst>
      <p:ext uri="{BB962C8B-B14F-4D97-AF65-F5344CB8AC3E}">
        <p14:creationId xmlns:p14="http://schemas.microsoft.com/office/powerpoint/2010/main" val="139676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2</a:t>
            </a:fld>
            <a:endParaRPr lang="tr-TR" dirty="0"/>
          </a:p>
        </p:txBody>
      </p:sp>
    </p:spTree>
    <p:extLst>
      <p:ext uri="{BB962C8B-B14F-4D97-AF65-F5344CB8AC3E}">
        <p14:creationId xmlns:p14="http://schemas.microsoft.com/office/powerpoint/2010/main" val="268811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1905000"/>
            <a:ext cx="9144000" cy="2667000"/>
          </a:xfrm>
        </p:spPr>
        <p:txBody>
          <a:bodyPr rtlCol="0">
            <a:noAutofit/>
          </a:bodyPr>
          <a:lstStyle>
            <a:lvl1pPr>
              <a:defRPr sz="5400"/>
            </a:lvl1pPr>
          </a:lstStyle>
          <a:p>
            <a:pPr rtl="0"/>
            <a:r>
              <a:rPr lang="tr-TR"/>
              <a:t>Asıl başlık stilini düzenlemek için tıklayın</a:t>
            </a:r>
            <a:endParaRPr lang="tr-TR" dirty="0"/>
          </a:p>
        </p:txBody>
      </p:sp>
      <p:grpSp>
        <p:nvGrpSpPr>
          <p:cNvPr id="256" name="çizgi" descr="Çizgi grafiği"/>
          <p:cNvGrpSpPr/>
          <p:nvPr/>
        </p:nvGrpSpPr>
        <p:grpSpPr bwMode="invGray">
          <a:xfrm>
            <a:off x="1584896" y="4724400"/>
            <a:ext cx="8631936" cy="64008"/>
            <a:chOff x="-4110038" y="2703513"/>
            <a:chExt cx="17394239" cy="160336"/>
          </a:xfrm>
          <a:solidFill>
            <a:schemeClr val="accent1"/>
          </a:solidFill>
        </p:grpSpPr>
        <p:sp>
          <p:nvSpPr>
            <p:cNvPr id="257" name="Serbest Biçimli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8" name="Serbest Biçimli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9" name="Serbest Biçimli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0" name="Serbest Biçimli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1" name="Serbest Biçimli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2" name="Serbest Biçimli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3" name="Serbest Biçimli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4" name="Serbest Biçimli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5" name="Serbest Biçimli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6" name="Serbest Biçimli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7" name="Serbest Biçimli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8" name="Serbest Biçimli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9" name="Serbest Biçimli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0" name="Serbest Biçimli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1" name="Serbest Biçimli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2" name="Serbest Biçimli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3" name="Serbest Biçimli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4" name="Serbest Biçimli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5" name="Serbest Biçimli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6" name="Serbest Biçimli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7" name="Serbest Biçimli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8" name="Serbest Biçimli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9" name="Serbest Biçimli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0" name="Serbest Biçimli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1" name="Serbest Biçimli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2" name="Serbest Biçimli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3" name="Serbest Biçimli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4" name="Serbest Biçimli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5" name="Serbest Biçimli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6" name="Serbest Biçimli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7" name="Serbest Biçimli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8" name="Serbest Biçimli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9" name="Serbest Biçimli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0" name="Serbest Biçimli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1" name="Serbest Biçimli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2" name="Serbest Biçimli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3" name="Serbest Biçimli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4" name="Serbest Biçimli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5" name="Serbest Biçimli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6" name="Serbest Biçimli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7" name="Serbest Biçimli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8" name="Serbest Biçimli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9" name="Serbest Biçimli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0" name="Serbest Biçimli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1" name="Serbest Biçimli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2" name="Serbest Biçimli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3" name="Serbest Biçimli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4" name="Serbest Biçimli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5" name="Serbest Biçimli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6" name="Serbest Biçimli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7" name="Serbest Biçimli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8" name="Serbest Biçimli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9" name="Serbest Biçimli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0" name="Serbest Biçimli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1" name="Serbest Biçimli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2" name="Serbest Biçimli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3" name="Serbest Biçimli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4" name="Serbest Biçimli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5" name="Serbest Biçimli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6" name="Serbest Biçimli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7" name="Serbest Biçimli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8" name="Serbest Biçimli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9" name="Serbest Biçimli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0" name="Serbest Biçimli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1" name="Serbest Biçimli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2" name="Serbest Biçimli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3" name="Serbest Biçimli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4" name="Serbest Biçimli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5" name="Serbest Biçimli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6" name="Serbest Biçimli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7" name="Serbest Biçimli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8" name="Serbest Biçimli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9" name="Serbest Biçimli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0" name="Serbest Biçimli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1" name="Serbest Biçimli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2" name="Serbest Biçimli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3" name="Serbest Biçimli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4" name="Serbest Biçimli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5" name="Serbest Biçimli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6" name="Serbest Biçimli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7" name="Serbest Biçimli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8" name="Serbest Biçimli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9" name="Serbest Biçimli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0" name="Serbest Biçimli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1" name="Serbest Biçimli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2" name="Serbest Biçimli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3" name="Serbest Biçimli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4" name="Serbest Biçimli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5" name="Serbest Biçimli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6" name="Serbest Biçimli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7" name="Serbest Biçimli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8" name="Serbest Biçimli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9" name="Serbest Biçimli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0" name="Serbest Biçimli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1" name="Serbest Biçimli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2" name="Serbest Biçimli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3" name="Serbest Biçimli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4" name="Serbest Biçimli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5" name="Serbest Biçimli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6" name="Serbest Biçimli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7" name="Serbest Biçimli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8" name="Serbest Biçimli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9" name="Serbest Biçimli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0" name="Serbest Biçimli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1" name="Serbest Biçimli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2" name="Serbest Biçimli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3" name="Serbest Biçimli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4" name="Serbest Biçimli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5" name="Serbest Biçimli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6" name="Serbest Biçimli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7" name="Serbest Biçimli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8" name="Serbest Biçimli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9" name="Serbest Biçimli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0" name="Serbest Biçimli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1" name="Serbest Biçimli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2" name="Serbest Biçimli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3" name="Serbest Biçimli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4" name="Serbest Biçimli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5" name="Serbest Biçimli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6" name="Serbest Biçimli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7" name="Serbest Biçimli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8" name="Serbest Biçimli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9" name="Serbest Biçimli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grpSp>
      <p:sp>
        <p:nvSpPr>
          <p:cNvPr id="3" name="Alt Başlık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a:t>Asıl alt başlık stilini düzenlemek için tıklayın</a:t>
            </a:r>
            <a:endParaRPr lang="tr-TR"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grpSp>
        <p:nvGrpSpPr>
          <p:cNvPr id="7" name="çizgi" descr="Çizgi grafiği"/>
          <p:cNvGrpSpPr/>
          <p:nvPr/>
        </p:nvGrpSpPr>
        <p:grpSpPr bwMode="invGray">
          <a:xfrm>
            <a:off x="1522413" y="1514475"/>
            <a:ext cx="10569575" cy="64008"/>
            <a:chOff x="1522413" y="1514475"/>
            <a:chExt cx="10569575" cy="64008"/>
          </a:xfrm>
        </p:grpSpPr>
        <p:sp>
          <p:nvSpPr>
            <p:cNvPr id="8" name="Serbest Biçimli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 name="Serbest Biçimli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0" name="Serbest Biçimli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1"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2"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3"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4"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5"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6"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7"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8"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9"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0"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1"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2"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3"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4"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5"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6"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7"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8"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9"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0"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1"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2"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3"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4"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5"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6"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7"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8"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9"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0"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1"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2"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3"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4"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5"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6"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7"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8"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9"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0"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1"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Dikey Metin Yer Tutucusu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CCEFE084-84C7-4ACD-AA97-CC4F85FC341A}" type="datetime1">
              <a:rPr lang="tr-TR" smtClean="0"/>
              <a:t>22.05.2020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361612" y="274639"/>
            <a:ext cx="1371600" cy="5901747"/>
          </a:xfrm>
        </p:spPr>
        <p:txBody>
          <a:bodyPr vert="eaVert" rtlCol="0"/>
          <a:lstStyle/>
          <a:p>
            <a:pPr rtl="0"/>
            <a:r>
              <a:rPr lang="tr-TR"/>
              <a:t>Asıl başlık stilini düzenlemek için tıklayın</a:t>
            </a:r>
            <a:endParaRPr lang="tr-TR" dirty="0"/>
          </a:p>
        </p:txBody>
      </p:sp>
      <p:grpSp>
        <p:nvGrpSpPr>
          <p:cNvPr id="7" name="çizgi" descr="Çizgi grafiği"/>
          <p:cNvGrpSpPr/>
          <p:nvPr/>
        </p:nvGrpSpPr>
        <p:grpSpPr bwMode="invGray">
          <a:xfrm rot="5400000">
            <a:off x="6864412" y="3472598"/>
            <a:ext cx="6492240" cy="64008"/>
            <a:chOff x="1522413" y="1514475"/>
            <a:chExt cx="10569575" cy="64008"/>
          </a:xfrm>
        </p:grpSpPr>
        <p:sp>
          <p:nvSpPr>
            <p:cNvPr id="8"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0"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1"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2"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3"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4"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5"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6"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7"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8"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9"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0"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1"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2"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3"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4"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5"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6"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7"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8"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9"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0"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1"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2"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3"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4"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5"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6"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7"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8"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9"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0"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1"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2"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3"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4"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5"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6"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7"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8"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9"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0"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1"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Dikey Metin Yer Tutucusu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5" name="Alt 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035659C3-CFD7-491E-A329-F275E2F0DDFD}" type="datetime1">
              <a:rPr lang="tr-TR" smtClean="0"/>
              <a:t>22.05.2020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lstStyle/>
          <a:p>
            <a:pPr rtl="0"/>
            <a:r>
              <a:rPr lang="tr-TR"/>
              <a:t>Asıl başlık stilini düzenlemek için tıklayın</a:t>
            </a:r>
            <a:endParaRPr lang="tr-TR" dirty="0"/>
          </a:p>
        </p:txBody>
      </p:sp>
      <p:grpSp>
        <p:nvGrpSpPr>
          <p:cNvPr id="167" name="çizgi" descr="Çizgi grafiği"/>
          <p:cNvGrpSpPr/>
          <p:nvPr/>
        </p:nvGrpSpPr>
        <p:grpSpPr bwMode="invGray">
          <a:xfrm>
            <a:off x="1522413" y="1514475"/>
            <a:ext cx="10569575" cy="64008"/>
            <a:chOff x="1522413" y="1514475"/>
            <a:chExt cx="10569575" cy="64008"/>
          </a:xfrm>
        </p:grpSpPr>
        <p:sp>
          <p:nvSpPr>
            <p:cNvPr id="168"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1"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2"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3"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4"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5"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6"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7"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8"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9"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0"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1"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İçerik Yer Tutucusu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F3B61B9D-3BEB-4885-8337-AB645F3B0260}" type="datetime1">
              <a:rPr lang="tr-TR" smtClean="0"/>
              <a:t>22.05.2020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tr-TR"/>
              <a:t>Asıl başlık stilini düzenlemek için tıklayın</a:t>
            </a:r>
            <a:endParaRPr lang="tr-TR" dirty="0"/>
          </a:p>
        </p:txBody>
      </p:sp>
      <p:grpSp>
        <p:nvGrpSpPr>
          <p:cNvPr id="255" name="çizgi" descr="Çizgi grafiği"/>
          <p:cNvGrpSpPr/>
          <p:nvPr/>
        </p:nvGrpSpPr>
        <p:grpSpPr bwMode="invGray">
          <a:xfrm>
            <a:off x="1584896" y="4724400"/>
            <a:ext cx="8631936" cy="64008"/>
            <a:chOff x="-4110038" y="2703513"/>
            <a:chExt cx="17394239" cy="160336"/>
          </a:xfrm>
          <a:solidFill>
            <a:schemeClr val="accent1"/>
          </a:solidFill>
        </p:grpSpPr>
        <p:sp>
          <p:nvSpPr>
            <p:cNvPr id="256" name="Serbest Biçimli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7" name="Serbest Biçimli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8" name="Serbest Biçimli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9" name="Serbest Biçimli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0" name="Serbest Biçimli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1" name="Serbest Biçimli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2" name="Serbest Biçimli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3" name="Serbest Biçimli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4" name="Serbest Biçimli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5" name="Serbest Biçimli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6" name="Serbest Biçimli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7" name="Serbest Biçimli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8" name="Serbest Biçimli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9" name="Serbest Biçimli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0" name="Serbest Biçimli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1" name="Serbest Biçimli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2" name="Serbest Biçimli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3" name="Serbest Biçimli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4" name="Serbest Biçimli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5" name="Serbest Biçimli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6" name="Serbest Biçimli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7" name="Serbest Biçimli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8" name="Serbest Biçimli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9" name="Serbest Biçimli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0" name="Serbest Biçimli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1" name="Serbest Biçimli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2" name="Serbest Biçimli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3" name="Serbest Biçimli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4" name="Serbest Biçimli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5" name="Serbest Biçimli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6" name="Serbest Biçimli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7" name="Serbest Biçimli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8" name="Serbest Biçimli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9" name="Serbest Biçimli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0" name="Serbest Biçimli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1" name="Serbest Biçimli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2" name="Serbest Biçimli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3" name="Serbest Biçimli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4" name="Serbest Biçimli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5" name="Serbest Biçimli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6" name="Serbest Biçimli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7" name="Serbest Biçimli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8" name="Serbest Biçimli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9" name="Serbest Biçimli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0" name="Serbest Biçimli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1" name="Serbest Biçimli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2" name="Serbest Biçimli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3" name="Serbest Biçimli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4" name="Serbest Biçimli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5" name="Serbest Biçimli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6" name="Serbest Biçimli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7" name="Serbest Biçimli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8" name="Serbest Biçimli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9" name="Serbest Biçimli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0" name="Serbest Biçimli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1" name="Serbest Biçimli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2" name="Serbest Biçimli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3" name="Serbest Biçimli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4" name="Serbest Biçimli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5" name="Serbest Biçimli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6" name="Serbest Biçimli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7" name="Serbest Biçimli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8" name="Serbest Biçimli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9" name="Serbest Biçimli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0" name="Serbest Biçimli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1" name="Serbest Biçimli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2" name="Serbest Biçimli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3" name="Serbest Biçimli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4" name="Serbest Biçimli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5" name="Serbest Biçimli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6" name="Serbest Biçimli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7" name="Serbest Biçimli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8" name="Serbest Biçimli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9" name="Serbest Biçimli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0" name="Serbest Biçimli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1" name="Serbest Biçimli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2" name="Serbest Biçimli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3" name="Serbest Biçimli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4" name="Serbest Biçimli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5" name="Serbest Biçimli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6" name="Serbest Biçimli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7" name="Serbest Biçimli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8" name="Serbest Biçimli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9" name="Serbest Biçimli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0" name="Serbest Biçimli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1" name="Serbest Biçimli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2" name="Serbest Biçimli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3" name="Serbest Biçimli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4" name="Serbest Biçimli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5" name="Serbest Biçimli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6" name="Serbest Biçimli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7" name="Serbest Biçimli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8" name="Serbest Biçimli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9" name="Serbest Biçimli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0" name="Serbest Biçimli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1" name="Serbest Biçimli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2" name="Serbest Biçimli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3" name="Serbest Biçimli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4" name="Serbest Biçimli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5" name="Serbest Biçimli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6" name="Serbest Biçimli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7" name="Serbest Biçimli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8" name="Serbest Biçimli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9" name="Serbest Biçimli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0" name="Serbest Biçimli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1" name="Serbest Biçimli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2" name="Serbest Biçimli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3" name="Serbest Biçimli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4" name="Serbest Biçimli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5" name="Serbest Biçimli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6" name="Serbest Biçimli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7" name="Serbest Biçimli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8" name="Serbest Biçimli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9" name="Serbest Biçimli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0" name="Serbest Biçimli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1" name="Serbest Biçimli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2" name="Serbest Biçimli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3" name="Serbest Biçimli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4" name="Serbest Biçimli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5" name="Serbest Biçimli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6" name="Serbest Biçimli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7" name="Serbest Biçimli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8" name="Serbest Biçimli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grpSp>
      <p:sp>
        <p:nvSpPr>
          <p:cNvPr id="3" name="Metin Yer Tutucusu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sp>
        <p:nvSpPr>
          <p:cNvPr id="5" name="Alt 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3F9CA54D-8C3A-4651-AE5F-32A66F924CF9}" type="datetime1">
              <a:rPr lang="tr-TR" smtClean="0"/>
              <a:t>22.05.2020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lstStyle/>
          <a:p>
            <a:pPr rtl="0"/>
            <a:r>
              <a:rPr lang="tr-TR"/>
              <a:t>Asıl başlık stilini düzenlemek için tıklayın</a:t>
            </a:r>
            <a:endParaRPr lang="tr-TR" dirty="0"/>
          </a:p>
        </p:txBody>
      </p:sp>
      <p:grpSp>
        <p:nvGrpSpPr>
          <p:cNvPr id="158" name="çizgi" descr="Çizgi grafiği"/>
          <p:cNvGrpSpPr/>
          <p:nvPr/>
        </p:nvGrpSpPr>
        <p:grpSpPr bwMode="invGray">
          <a:xfrm>
            <a:off x="1522413" y="1514475"/>
            <a:ext cx="10569575" cy="64008"/>
            <a:chOff x="1522413" y="1514475"/>
            <a:chExt cx="10569575" cy="64008"/>
          </a:xfrm>
        </p:grpSpPr>
        <p:sp>
          <p:nvSpPr>
            <p:cNvPr id="159"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0"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1"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2"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3"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4"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5"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6"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7"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8"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1"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2"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İçerik Yer Tutucusu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5" name="Tarih Yer Tutucusu 4"/>
          <p:cNvSpPr>
            <a:spLocks noGrp="1"/>
          </p:cNvSpPr>
          <p:nvPr>
            <p:ph type="dt" sz="half" idx="10"/>
          </p:nvPr>
        </p:nvSpPr>
        <p:spPr/>
        <p:txBody>
          <a:bodyPr rtlCol="0"/>
          <a:lstStyle/>
          <a:p>
            <a:pPr rtl="0"/>
            <a:fld id="{1EEF4061-7DB4-4D9F-919E-A2AFA031A789}" type="datetime1">
              <a:rPr lang="tr-TR" smtClean="0"/>
              <a:t>22.05.2020</a:t>
            </a:fld>
            <a:endParaRPr lang="tr-TR" dirty="0"/>
          </a:p>
        </p:txBody>
      </p:sp>
      <p:sp>
        <p:nvSpPr>
          <p:cNvPr id="7" name="Slayt Numarası Yer Tutucusu 6"/>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lstStyle>
            <a:lvl1pPr>
              <a:defRPr/>
            </a:lvl1pPr>
          </a:lstStyle>
          <a:p>
            <a:pPr rtl="0"/>
            <a:r>
              <a:rPr lang="tr-TR"/>
              <a:t>Asıl başlık stilini düzenlemek için tıklayın</a:t>
            </a:r>
            <a:endParaRPr lang="tr-TR" dirty="0"/>
          </a:p>
        </p:txBody>
      </p:sp>
      <p:grpSp>
        <p:nvGrpSpPr>
          <p:cNvPr id="160" name="çizgi" descr="Çizgi grafiği"/>
          <p:cNvGrpSpPr/>
          <p:nvPr/>
        </p:nvGrpSpPr>
        <p:grpSpPr bwMode="invGray">
          <a:xfrm>
            <a:off x="1522413" y="1514475"/>
            <a:ext cx="10569575" cy="64008"/>
            <a:chOff x="1522413" y="1514475"/>
            <a:chExt cx="10569575" cy="64008"/>
          </a:xfrm>
        </p:grpSpPr>
        <p:sp>
          <p:nvSpPr>
            <p:cNvPr id="161" name="Serbest Biçimli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2" name="Serbest Biçimli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3" name="Serbest Biçimli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4"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5"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6"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7"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8"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1"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2"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3"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4"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Metin Yer Tutucusu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8" name="Alt Bilgi Yer Tutucusu 7"/>
          <p:cNvSpPr>
            <a:spLocks noGrp="1"/>
          </p:cNvSpPr>
          <p:nvPr>
            <p:ph type="ftr" sz="quarter" idx="11"/>
          </p:nvPr>
        </p:nvSpPr>
        <p:spPr/>
        <p:txBody>
          <a:bodyPr rtlCol="0"/>
          <a:lstStyle/>
          <a:p>
            <a:pPr rtl="0"/>
            <a:endParaRPr lang="tr-TR" dirty="0"/>
          </a:p>
        </p:txBody>
      </p:sp>
      <p:sp>
        <p:nvSpPr>
          <p:cNvPr id="7" name="Tarih Yer Tutucusu 6"/>
          <p:cNvSpPr>
            <a:spLocks noGrp="1"/>
          </p:cNvSpPr>
          <p:nvPr>
            <p:ph type="dt" sz="half" idx="10"/>
          </p:nvPr>
        </p:nvSpPr>
        <p:spPr/>
        <p:txBody>
          <a:bodyPr rtlCol="0"/>
          <a:lstStyle/>
          <a:p>
            <a:pPr rtl="0"/>
            <a:fld id="{450A6235-1FEF-4760-98CF-8ECF9AB2CA71}" type="datetime1">
              <a:rPr lang="tr-TR" smtClean="0"/>
              <a:t>22.05.2020</a:t>
            </a:fld>
            <a:endParaRPr lang="tr-TR" dirty="0"/>
          </a:p>
        </p:txBody>
      </p:sp>
      <p:sp>
        <p:nvSpPr>
          <p:cNvPr id="9" name="Slayt Numarası Yer Tutucusu 8"/>
          <p:cNvSpPr>
            <a:spLocks noGrp="1"/>
          </p:cNvSpPr>
          <p:nvPr>
            <p:ph type="sldNum" sz="quarter" idx="12"/>
          </p:nvPr>
        </p:nvSpPr>
        <p:spPr/>
        <p:txBody>
          <a:bodyPr rtlCol="0"/>
          <a:lstStyle/>
          <a:p>
            <a:pPr rtl="0"/>
            <a:fld id="{25BA54BD-C84D-46CE-8B72-31BFB26ABA43}" type="slidenum">
              <a:rPr lang="tr-TR" smtClean="0"/>
              <a:t>‹#›</a:t>
            </a:fld>
            <a:endParaRPr lang="tr-TR" dirty="0"/>
          </a:p>
        </p:txBody>
      </p:sp>
      <p:sp>
        <p:nvSpPr>
          <p:cNvPr id="85" name="İçerik Yer Tutucusu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grpSp>
        <p:nvGrpSpPr>
          <p:cNvPr id="156" name="çizgi" descr="Çizgi grafiği"/>
          <p:cNvGrpSpPr/>
          <p:nvPr/>
        </p:nvGrpSpPr>
        <p:grpSpPr bwMode="invGray">
          <a:xfrm>
            <a:off x="1522413" y="1514475"/>
            <a:ext cx="10569575" cy="64008"/>
            <a:chOff x="1522413" y="1514475"/>
            <a:chExt cx="10569575" cy="64008"/>
          </a:xfrm>
        </p:grpSpPr>
        <p:sp>
          <p:nvSpPr>
            <p:cNvPr id="157"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8"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9"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0"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1"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2"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3"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4"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5"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6"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7"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8"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4" name="Alt Bilgi Yer Tutucusu 3"/>
          <p:cNvSpPr>
            <a:spLocks noGrp="1"/>
          </p:cNvSpPr>
          <p:nvPr>
            <p:ph type="ftr" sz="quarter" idx="11"/>
          </p:nvPr>
        </p:nvSpPr>
        <p:spPr/>
        <p:txBody>
          <a:bodyPr rtlCol="0"/>
          <a:lstStyle/>
          <a:p>
            <a:pPr rtl="0"/>
            <a:endParaRPr lang="tr-TR" dirty="0"/>
          </a:p>
        </p:txBody>
      </p:sp>
      <p:sp>
        <p:nvSpPr>
          <p:cNvPr id="3" name="Tarih Yer Tutucusu 2"/>
          <p:cNvSpPr>
            <a:spLocks noGrp="1"/>
          </p:cNvSpPr>
          <p:nvPr>
            <p:ph type="dt" sz="half" idx="10"/>
          </p:nvPr>
        </p:nvSpPr>
        <p:spPr/>
        <p:txBody>
          <a:bodyPr rtlCol="0"/>
          <a:lstStyle/>
          <a:p>
            <a:pPr rtl="0"/>
            <a:fld id="{937A487C-0166-4C8B-B4B5-75143DCBCA8D}" type="datetime1">
              <a:rPr lang="tr-TR" smtClean="0"/>
              <a:t>22.05.2020</a:t>
            </a:fld>
            <a:endParaRPr lang="tr-TR" dirty="0"/>
          </a:p>
        </p:txBody>
      </p:sp>
      <p:sp>
        <p:nvSpPr>
          <p:cNvPr id="5" name="Slayt Numarası Yer Tutucusu 4"/>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endParaRPr lang="tr-TR" dirty="0"/>
          </a:p>
        </p:txBody>
      </p:sp>
      <p:sp>
        <p:nvSpPr>
          <p:cNvPr id="2" name="Tarih Yer Tutucusu 1"/>
          <p:cNvSpPr>
            <a:spLocks noGrp="1"/>
          </p:cNvSpPr>
          <p:nvPr>
            <p:ph type="dt" sz="half" idx="10"/>
          </p:nvPr>
        </p:nvSpPr>
        <p:spPr/>
        <p:txBody>
          <a:bodyPr rtlCol="0"/>
          <a:lstStyle/>
          <a:p>
            <a:pPr rtl="0"/>
            <a:fld id="{7459CB71-A860-432B-BAE4-95D877574074}" type="datetime1">
              <a:rPr lang="tr-TR" smtClean="0"/>
              <a:t>22.05.2020</a:t>
            </a:fld>
            <a:endParaRPr lang="tr-TR" dirty="0"/>
          </a:p>
        </p:txBody>
      </p:sp>
      <p:sp>
        <p:nvSpPr>
          <p:cNvPr id="4" name="Slayt Numarası Yer Tutucusu 3"/>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tr-TR"/>
              <a:t>Asıl başlık stilini düzenlemek için tıklayın</a:t>
            </a:r>
            <a:endParaRPr lang="tr-TR" dirty="0"/>
          </a:p>
        </p:txBody>
      </p:sp>
      <p:sp>
        <p:nvSpPr>
          <p:cNvPr id="4" name="Metin Yer Tutucusu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3" name="İçerik Yer Tutucusu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grpSp>
        <p:nvGrpSpPr>
          <p:cNvPr id="615" name="çerçeve" descr="Kutu grafiği"/>
          <p:cNvGrpSpPr/>
          <p:nvPr/>
        </p:nvGrpSpPr>
        <p:grpSpPr bwMode="invGray">
          <a:xfrm>
            <a:off x="4417839" y="1630821"/>
            <a:ext cx="6291028" cy="4575885"/>
            <a:chOff x="4417839" y="1630821"/>
            <a:chExt cx="6291028" cy="4575885"/>
          </a:xfrm>
        </p:grpSpPr>
        <p:grpSp>
          <p:nvGrpSpPr>
            <p:cNvPr id="616" name="Grup 615"/>
            <p:cNvGrpSpPr/>
            <p:nvPr/>
          </p:nvGrpSpPr>
          <p:grpSpPr bwMode="invGray">
            <a:xfrm>
              <a:off x="5414491" y="1630821"/>
              <a:ext cx="5294376" cy="4114800"/>
              <a:chOff x="3310555" y="716546"/>
              <a:chExt cx="5294376" cy="4114800"/>
            </a:xfrm>
          </p:grpSpPr>
          <p:grpSp>
            <p:nvGrpSpPr>
              <p:cNvPr id="768" name="Grup 767"/>
              <p:cNvGrpSpPr/>
              <p:nvPr/>
            </p:nvGrpSpPr>
            <p:grpSpPr bwMode="invGray">
              <a:xfrm flipH="1">
                <a:off x="3310555" y="737968"/>
                <a:ext cx="5294376" cy="54864"/>
                <a:chOff x="1522413" y="1514475"/>
                <a:chExt cx="10569575" cy="64008"/>
              </a:xfrm>
              <a:solidFill>
                <a:schemeClr val="accent1"/>
              </a:solidFill>
            </p:grpSpPr>
            <p:sp>
              <p:nvSpPr>
                <p:cNvPr id="844" name="Serbest Biçimli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5" name="Serbest Biçimli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6" name="Serbest Biçimli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7"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8"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9"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0"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1"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2"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3"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4"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5"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6"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7"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8"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9"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0"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1"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2"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3"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4"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5"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6"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7"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8"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9"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0"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1"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2"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3"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4"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5"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6"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7"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8"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9"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0"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1"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2"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3"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4"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5"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6"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7"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8"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9"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0"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1"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2"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3"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4"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5"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6"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7"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8"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9"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0"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1"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2"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3"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4"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5"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6"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7"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8"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9"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0"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1"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2"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3"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4"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5"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6"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7"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769" name="Grup 768"/>
              <p:cNvGrpSpPr/>
              <p:nvPr/>
            </p:nvGrpSpPr>
            <p:grpSpPr bwMode="invGray">
              <a:xfrm rot="16200000" flipH="1">
                <a:off x="6492229" y="2755658"/>
                <a:ext cx="4114800" cy="36576"/>
                <a:chOff x="1522413" y="1514475"/>
                <a:chExt cx="10569575" cy="64008"/>
              </a:xfrm>
              <a:solidFill>
                <a:schemeClr val="accent1"/>
              </a:solidFill>
            </p:grpSpPr>
            <p:sp>
              <p:nvSpPr>
                <p:cNvPr id="770" name="Serbest Biçimli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1" name="Serbest Biçimli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2" name="Serbest Biçimli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3"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4"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5"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6"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7"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8"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9"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0"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1"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2"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3"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4"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5"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6"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7"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8"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9"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0"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1"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2"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3"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4"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5"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6"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7"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8"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9"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0"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1"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2"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3"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4"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5"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6"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7"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8"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9"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0"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1"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2"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3"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4"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5"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6"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7"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8"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9"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0"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1"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2"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3"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4"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5"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6"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7"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8"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9"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0"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1"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2"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3"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4"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5"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6"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7"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8"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9"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0"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1"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2"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3"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nvGrpSpPr>
            <p:cNvPr id="617" name="Grup 616"/>
            <p:cNvGrpSpPr/>
            <p:nvPr/>
          </p:nvGrpSpPr>
          <p:grpSpPr bwMode="invGray">
            <a:xfrm rot="10800000">
              <a:off x="4417839" y="2091906"/>
              <a:ext cx="5294376" cy="4114800"/>
              <a:chOff x="3310555" y="716546"/>
              <a:chExt cx="5294376" cy="4114800"/>
            </a:xfrm>
          </p:grpSpPr>
          <p:grpSp>
            <p:nvGrpSpPr>
              <p:cNvPr id="618" name="Grup 617"/>
              <p:cNvGrpSpPr/>
              <p:nvPr/>
            </p:nvGrpSpPr>
            <p:grpSpPr bwMode="invGray">
              <a:xfrm flipH="1">
                <a:off x="3310555" y="737968"/>
                <a:ext cx="5294376" cy="54864"/>
                <a:chOff x="1522413" y="1514475"/>
                <a:chExt cx="10569575" cy="64008"/>
              </a:xfrm>
              <a:solidFill>
                <a:schemeClr val="accent1"/>
              </a:solidFill>
            </p:grpSpPr>
            <p:sp>
              <p:nvSpPr>
                <p:cNvPr id="694" name="Serbest Biçimli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5" name="Serbest Biçimli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6" name="Serbest Biçimli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7"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8"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9"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0"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1"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2"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3"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4"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5"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6"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7"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8"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9"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0"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1"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2"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3"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4"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5"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6"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7"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8"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9"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0"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1"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2"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3"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4"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5"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6"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7"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8"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9"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0"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1"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2"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3"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4"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5"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6"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7"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8"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9"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0"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1"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2"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3"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4"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5"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6"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7"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8"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9"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0"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1"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2"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3"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4"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5"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6"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7"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8"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9"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0"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1"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2"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3"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4"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5"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6"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7"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619" name="Grup 618"/>
              <p:cNvGrpSpPr/>
              <p:nvPr/>
            </p:nvGrpSpPr>
            <p:grpSpPr bwMode="invGray">
              <a:xfrm rot="16200000" flipH="1">
                <a:off x="6492229" y="2755658"/>
                <a:ext cx="4114800" cy="36576"/>
                <a:chOff x="1522413" y="1514475"/>
                <a:chExt cx="10569575" cy="64008"/>
              </a:xfrm>
              <a:solidFill>
                <a:schemeClr val="accent1"/>
              </a:solidFill>
            </p:grpSpPr>
            <p:sp>
              <p:nvSpPr>
                <p:cNvPr id="620" name="Serbest Biçimli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1" name="Serbest Biçimli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2" name="Serbest Biçimli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3"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4"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5"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6"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7"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8"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9"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0"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1"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2"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3"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4"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5"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6"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7"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8"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9"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0"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1"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2"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3"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4"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5"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6"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7"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8"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9"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0"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1"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2"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3"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4"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5"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6"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7"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8"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9"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0"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1"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2"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3"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4"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5"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6"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7"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8"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9"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0"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1"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2"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3"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4"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5"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6"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7"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8"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9"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0"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1"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2"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3"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4"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5"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6"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7"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8"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9"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0"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1"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2"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3"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sp>
        <p:nvSpPr>
          <p:cNvPr id="6" name="Alt Bilgi Yer Tutucusu 5"/>
          <p:cNvSpPr>
            <a:spLocks noGrp="1"/>
          </p:cNvSpPr>
          <p:nvPr>
            <p:ph type="ftr" sz="quarter" idx="11"/>
          </p:nvPr>
        </p:nvSpPr>
        <p:spPr/>
        <p:txBody>
          <a:bodyPr rtlCol="0"/>
          <a:lstStyle/>
          <a:p>
            <a:pPr rtl="0"/>
            <a:endParaRPr lang="tr-TR" dirty="0"/>
          </a:p>
        </p:txBody>
      </p:sp>
      <p:sp>
        <p:nvSpPr>
          <p:cNvPr id="5" name="Tarih Yer Tutucusu 4"/>
          <p:cNvSpPr>
            <a:spLocks noGrp="1"/>
          </p:cNvSpPr>
          <p:nvPr>
            <p:ph type="dt" sz="half" idx="10"/>
          </p:nvPr>
        </p:nvSpPr>
        <p:spPr/>
        <p:txBody>
          <a:bodyPr rtlCol="0"/>
          <a:lstStyle/>
          <a:p>
            <a:pPr rtl="0"/>
            <a:fld id="{DBD3F002-4154-46A0-BF13-8639CE4642BC}" type="datetime1">
              <a:rPr lang="tr-TR" smtClean="0"/>
              <a:t>22.05.2020</a:t>
            </a:fld>
            <a:endParaRPr lang="tr-TR" dirty="0"/>
          </a:p>
        </p:txBody>
      </p:sp>
      <p:sp>
        <p:nvSpPr>
          <p:cNvPr id="7" name="Slayt Numarası Yer Tutucusu 6"/>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tr-TR"/>
              <a:t>Asıl başlık stilini düzenlemek için tıklayın</a:t>
            </a:r>
            <a:endParaRPr lang="tr-TR" dirty="0"/>
          </a:p>
        </p:txBody>
      </p:sp>
      <p:sp>
        <p:nvSpPr>
          <p:cNvPr id="3" name="Resim Yer Tutucusu 2" descr="Resim eklemek için boş yer tutucu. Yer tutucuya tıklayın ve eklemek istediğiniz resmi seçin."/>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tr-TR" dirty="0"/>
          </a:p>
        </p:txBody>
      </p:sp>
      <p:grpSp>
        <p:nvGrpSpPr>
          <p:cNvPr id="614" name="çerçeve" descr="Kutu grafiği"/>
          <p:cNvGrpSpPr/>
          <p:nvPr/>
        </p:nvGrpSpPr>
        <p:grpSpPr bwMode="invGray">
          <a:xfrm flipH="1">
            <a:off x="1447500" y="1630821"/>
            <a:ext cx="6291028" cy="4575885"/>
            <a:chOff x="4417839" y="1630821"/>
            <a:chExt cx="6291028" cy="4575885"/>
          </a:xfrm>
        </p:grpSpPr>
        <p:grpSp>
          <p:nvGrpSpPr>
            <p:cNvPr id="615" name="Grup 614"/>
            <p:cNvGrpSpPr/>
            <p:nvPr/>
          </p:nvGrpSpPr>
          <p:grpSpPr bwMode="invGray">
            <a:xfrm>
              <a:off x="5414491" y="1630821"/>
              <a:ext cx="5294376" cy="4114800"/>
              <a:chOff x="3310555" y="716546"/>
              <a:chExt cx="5294376" cy="4114800"/>
            </a:xfrm>
          </p:grpSpPr>
          <p:grpSp>
            <p:nvGrpSpPr>
              <p:cNvPr id="767" name="Grup 766"/>
              <p:cNvGrpSpPr/>
              <p:nvPr/>
            </p:nvGrpSpPr>
            <p:grpSpPr bwMode="invGray">
              <a:xfrm flipH="1">
                <a:off x="3310555" y="737968"/>
                <a:ext cx="5294376" cy="54864"/>
                <a:chOff x="1522413" y="1514475"/>
                <a:chExt cx="10569575" cy="64008"/>
              </a:xfrm>
              <a:solidFill>
                <a:schemeClr val="accent1"/>
              </a:solidFill>
            </p:grpSpPr>
            <p:sp>
              <p:nvSpPr>
                <p:cNvPr id="843" name="Serbest Biçimli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4" name="Serbest Biçimli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5" name="Serbest Biçimli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6"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7"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8"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9"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0"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1"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2"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3"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4"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5"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6"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7"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8"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9"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0"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1"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2"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3"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4"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5"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6"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7"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8"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9"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0"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1"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2"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3"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4"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5"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6"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7"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8"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9"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0"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1"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2"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3"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4"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5"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6"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7"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8"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9"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0"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1"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2"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3"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4"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5"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6"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7"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8"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9"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0"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1"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2"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3"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4"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5"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6"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7"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8"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9"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0"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1"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2"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3"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4"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5"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6"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768" name="Grup 767"/>
              <p:cNvGrpSpPr/>
              <p:nvPr/>
            </p:nvGrpSpPr>
            <p:grpSpPr bwMode="invGray">
              <a:xfrm rot="16200000" flipH="1">
                <a:off x="6492229" y="2755658"/>
                <a:ext cx="4114800" cy="36576"/>
                <a:chOff x="1522413" y="1514475"/>
                <a:chExt cx="10569575" cy="64008"/>
              </a:xfrm>
              <a:solidFill>
                <a:schemeClr val="accent1"/>
              </a:solidFill>
            </p:grpSpPr>
            <p:sp>
              <p:nvSpPr>
                <p:cNvPr id="769" name="Serbest Biçimli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0" name="Serbest Biçimli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1" name="Serbest Biçimli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2"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3"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4"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5"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6"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7"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8"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9"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0"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1"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2"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3"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4"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5"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6"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7"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8"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9"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0"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1"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2"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3"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4"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5"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6"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7"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8"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9"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0"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1"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2"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3"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4"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5"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6"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7"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8"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9"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0"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1"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2"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3"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4"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5"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6"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7"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8"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9"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0"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1"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2"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3"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4"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5"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6"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7"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8"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9"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0"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1"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2"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3"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4"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5"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6"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7"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8"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9"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0"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1"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2"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nvGrpSpPr>
            <p:cNvPr id="616" name="Grup 615"/>
            <p:cNvGrpSpPr/>
            <p:nvPr/>
          </p:nvGrpSpPr>
          <p:grpSpPr bwMode="invGray">
            <a:xfrm rot="10800000">
              <a:off x="4417839" y="2091906"/>
              <a:ext cx="5294376" cy="4114800"/>
              <a:chOff x="3310555" y="716546"/>
              <a:chExt cx="5294376" cy="4114800"/>
            </a:xfrm>
          </p:grpSpPr>
          <p:grpSp>
            <p:nvGrpSpPr>
              <p:cNvPr id="617" name="Grup 616"/>
              <p:cNvGrpSpPr/>
              <p:nvPr/>
            </p:nvGrpSpPr>
            <p:grpSpPr bwMode="invGray">
              <a:xfrm flipH="1">
                <a:off x="3310555" y="737968"/>
                <a:ext cx="5294376" cy="54864"/>
                <a:chOff x="1522413" y="1514475"/>
                <a:chExt cx="10569575" cy="64008"/>
              </a:xfrm>
              <a:solidFill>
                <a:schemeClr val="accent1"/>
              </a:solidFill>
            </p:grpSpPr>
            <p:sp>
              <p:nvSpPr>
                <p:cNvPr id="693" name="Serbest Biçimli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4" name="Serbest Biçimli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5" name="Serbest Biçimli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6"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7"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8"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9"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0"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1"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2"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3"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4"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5"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6"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7"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8"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9"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0"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1"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2"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3"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4"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5"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6"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7"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8"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9"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0"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1"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2"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3"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4"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5"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6"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7"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8"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9"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0"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1"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2"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3"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4"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5"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6"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7"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8"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9"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0"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1"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2"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3"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4"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5"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6"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7"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8"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9"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0"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1"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2"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3"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4"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5"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6"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7"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8"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9"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0"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1"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2"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3"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4"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5"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6"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618" name="Grup 617"/>
              <p:cNvGrpSpPr/>
              <p:nvPr/>
            </p:nvGrpSpPr>
            <p:grpSpPr bwMode="invGray">
              <a:xfrm rot="16200000" flipH="1">
                <a:off x="6492229" y="2755658"/>
                <a:ext cx="4114800" cy="36576"/>
                <a:chOff x="1522413" y="1514475"/>
                <a:chExt cx="10569575" cy="64008"/>
              </a:xfrm>
              <a:solidFill>
                <a:schemeClr val="accent1"/>
              </a:solidFill>
            </p:grpSpPr>
            <p:sp>
              <p:nvSpPr>
                <p:cNvPr id="619" name="Serbest Biçimli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0" name="Serbest Biçimli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1" name="Serbest Biçimli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2" name="Serbest Biçimli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3" name="Serbest Biçimli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4" name="Serbest Biçimli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5" name="Serbest Biçimli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6" name="Serbest Biçimli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7" name="Serbest Biçimli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8" name="Serbest Biçimli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9" name="Serbest Biçimli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0" name="Serbest Biçimli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1" name="Serbest Biçimli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2" name="Serbest Biçimli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3" name="Serbest Biçimli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4" name="Serbest Biçimli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5" name="Serbest Biçimli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6" name="Serbest Biçimli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7" name="Serbest Biçimli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8" name="Serbest Biçimli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9" name="Serbest Biçimli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0" name="Serbest Biçimli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1" name="Serbest Biçimli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2" name="Serbest Biçimli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3" name="Serbest Biçimli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4" name="Serbest Biçimli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5" name="Serbest Biçimli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6" name="Serbest Biçimli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7" name="Serbest Biçimli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8" name="Serbest Biçimli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9" name="Serbest Biçimli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0" name="Serbest Biçimli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1" name="Serbest Biçimli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2" name="Serbest Biçimli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3" name="Serbest Biçimli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4" name="Serbest Biçimli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5" name="Serbest Biçimli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6" name="Serbest Biçimli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7" name="Serbest Biçimli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8" name="Serbest Biçimli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9" name="Serbest Biçimli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0" name="Serbest Biçimli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1" name="Serbest Biçimli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2" name="Serbest Biçimli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3" name="Serbest Biçimli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4" name="Serbest Biçimli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5" name="Serbest Biçimli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6" name="Serbest Biçimli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7" name="Serbest Biçimli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8" name="Serbest Biçimli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9" name="Serbest Biçimli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0" name="Serbest Biçimli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1" name="Serbest Biçimli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2" name="Serbest Biçimli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3" name="Serbest Biçimli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4" name="Serbest Biçimli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5" name="Serbest Biçimli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6" name="Serbest Biçimli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7" name="Serbest Biçimli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8" name="Serbest Biçimli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9" name="Serbest Biçimli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0" name="Serbest Biçimli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1" name="Serbest Biçimli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2" name="Serbest Biçimli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3" name="Serbest Biçimli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4" name="Serbest Biçimli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5" name="Serbest Biçimli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6" name="Serbest Biçimli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7" name="Serbest Biçimli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8" name="Serbest Biçimli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9" name="Serbest Biçimli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0" name="Serbest Biçimli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1" name="Serbest Biçimli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2" name="Serbest Biçimli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sp>
        <p:nvSpPr>
          <p:cNvPr id="4" name="Metin Yer Tutucusu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6" name="Alt Bilgi Yer Tutucusu 5"/>
          <p:cNvSpPr>
            <a:spLocks noGrp="1"/>
          </p:cNvSpPr>
          <p:nvPr>
            <p:ph type="ftr" sz="quarter" idx="11"/>
          </p:nvPr>
        </p:nvSpPr>
        <p:spPr/>
        <p:txBody>
          <a:bodyPr rtlCol="0"/>
          <a:lstStyle/>
          <a:p>
            <a:pPr rtl="0"/>
            <a:endParaRPr lang="tr-TR" dirty="0"/>
          </a:p>
        </p:txBody>
      </p:sp>
      <p:sp>
        <p:nvSpPr>
          <p:cNvPr id="5" name="Tarih Yer Tutucusu 4"/>
          <p:cNvSpPr>
            <a:spLocks noGrp="1"/>
          </p:cNvSpPr>
          <p:nvPr>
            <p:ph type="dt" sz="half" idx="10"/>
          </p:nvPr>
        </p:nvSpPr>
        <p:spPr/>
        <p:txBody>
          <a:bodyPr rtlCol="0"/>
          <a:lstStyle/>
          <a:p>
            <a:pPr rtl="0"/>
            <a:fld id="{CEEA519B-B6A2-41A7-8490-AD20D538F1D3}" type="datetime1">
              <a:rPr lang="tr-TR" smtClean="0"/>
              <a:t>22.05.2020</a:t>
            </a:fld>
            <a:endParaRPr lang="tr-TR" dirty="0"/>
          </a:p>
        </p:txBody>
      </p:sp>
      <p:sp>
        <p:nvSpPr>
          <p:cNvPr id="7" name="Slayt Numarası Yer Tutucusu 6"/>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tr-TR" dirty="0"/>
              <a:t>Asıl başlık stili için tıklatın</a:t>
            </a:r>
          </a:p>
        </p:txBody>
      </p:sp>
      <p:sp>
        <p:nvSpPr>
          <p:cNvPr id="3" name="Metin Yer Tutucusu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5" name="Altbilgi Yer Tutucusu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tr-TR" dirty="0"/>
          </a:p>
        </p:txBody>
      </p:sp>
      <p:sp>
        <p:nvSpPr>
          <p:cNvPr id="4" name="Tarih Yer Tutucusu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F2B68EE-1A79-4A33-AC01-82037DE72111}" type="datetime1">
              <a:rPr lang="tr-TR" smtClean="0"/>
              <a:t>22.05.2020</a:t>
            </a:fld>
            <a:endParaRPr lang="tr-TR" dirty="0"/>
          </a:p>
        </p:txBody>
      </p:sp>
      <p:sp>
        <p:nvSpPr>
          <p:cNvPr id="6" name="Slayt Numarası Yer Tutucusu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Fj58uA4cjrQ?feature=oembed"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18"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55.png"/><Relationship Id="rId7" Type="http://schemas.openxmlformats.org/officeDocument/2006/relationships/image" Target="../media/image41.emf"/><Relationship Id="rId12" Type="http://schemas.openxmlformats.org/officeDocument/2006/relationships/image" Target="../media/image46.emf"/><Relationship Id="rId17" Type="http://schemas.openxmlformats.org/officeDocument/2006/relationships/image" Target="../media/image51.png"/><Relationship Id="rId2" Type="http://schemas.openxmlformats.org/officeDocument/2006/relationships/image" Target="../media/image38.emf"/><Relationship Id="rId16" Type="http://schemas.openxmlformats.org/officeDocument/2006/relationships/image" Target="../media/image50.png"/><Relationship Id="rId20"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5" Type="http://schemas.openxmlformats.org/officeDocument/2006/relationships/image" Target="../media/image49.png"/><Relationship Id="rId10" Type="http://schemas.openxmlformats.org/officeDocument/2006/relationships/image" Target="../media/image44.emf"/><Relationship Id="rId19" Type="http://schemas.openxmlformats.org/officeDocument/2006/relationships/image" Target="../media/image53.png"/><Relationship Id="rId4" Type="http://schemas.openxmlformats.org/officeDocument/2006/relationships/image" Target="../media/image3.jpg"/><Relationship Id="rId9" Type="http://schemas.openxmlformats.org/officeDocument/2006/relationships/image" Target="../media/image43.emf"/><Relationship Id="rId1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3.jpg"/><Relationship Id="rId7" Type="http://schemas.openxmlformats.org/officeDocument/2006/relationships/image" Target="../media/image6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hrrS0dFzySo?feature=oembed" TargetMode="External"/><Relationship Id="rId5" Type="http://schemas.openxmlformats.org/officeDocument/2006/relationships/image" Target="../media/image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DEymCXSFunQ?feature=oembed" TargetMode="External"/><Relationship Id="rId5" Type="http://schemas.openxmlformats.org/officeDocument/2006/relationships/image" Target="../media/image3.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pPr rtl="0"/>
            <a:r>
              <a:rPr lang="tr-TR" dirty="0" err="1"/>
              <a:t>eTwinning</a:t>
            </a:r>
            <a:r>
              <a:rPr lang="tr-TR" dirty="0"/>
              <a:t/>
            </a:r>
            <a:br>
              <a:rPr lang="tr-TR" dirty="0"/>
            </a:br>
            <a:r>
              <a:rPr lang="tr-TR" dirty="0"/>
              <a:t/>
            </a:r>
            <a:br>
              <a:rPr lang="tr-TR" dirty="0"/>
            </a:br>
            <a:r>
              <a:rPr lang="tr-TR" sz="3200" dirty="0"/>
              <a:t>ASTRO-STEM Project</a:t>
            </a:r>
            <a:endParaRPr lang="tr-TR" dirty="0"/>
          </a:p>
        </p:txBody>
      </p:sp>
      <p:sp>
        <p:nvSpPr>
          <p:cNvPr id="3" name="Alt Başlık 2"/>
          <p:cNvSpPr>
            <a:spLocks noGrp="1"/>
          </p:cNvSpPr>
          <p:nvPr>
            <p:ph type="subTitle" idx="1"/>
          </p:nvPr>
        </p:nvSpPr>
        <p:spPr/>
        <p:txBody>
          <a:bodyPr rtlCol="0"/>
          <a:lstStyle/>
          <a:p>
            <a:pPr rtl="0"/>
            <a:r>
              <a:rPr lang="tr-TR" dirty="0"/>
              <a:t>Ayşe Karabacak </a:t>
            </a:r>
          </a:p>
          <a:p>
            <a:pPr rtl="0"/>
            <a:r>
              <a:rPr lang="tr-TR" dirty="0"/>
              <a:t>Karaman </a:t>
            </a:r>
            <a:r>
              <a:rPr lang="tr-TR" dirty="0" err="1"/>
              <a:t>Science</a:t>
            </a:r>
            <a:r>
              <a:rPr lang="tr-TR" dirty="0"/>
              <a:t> </a:t>
            </a:r>
            <a:r>
              <a:rPr lang="tr-TR" dirty="0" err="1"/>
              <a:t>and</a:t>
            </a:r>
            <a:r>
              <a:rPr lang="tr-TR" dirty="0"/>
              <a:t> Art Center</a:t>
            </a:r>
          </a:p>
        </p:txBody>
      </p:sp>
      <p:pic>
        <p:nvPicPr>
          <p:cNvPr id="5" name="Resim 4" descr="yiyecek, işaret içeren bir resim&#10;&#10;Açıklama otomatik olarak oluşturuldu">
            <a:extLst>
              <a:ext uri="{FF2B5EF4-FFF2-40B4-BE49-F238E27FC236}">
                <a16:creationId xmlns="" xmlns:a16="http://schemas.microsoft.com/office/drawing/2014/main" id="{2F9196CB-6BB6-48AC-9A7E-0B586DA3D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6820" y="270852"/>
            <a:ext cx="2111899" cy="1447806"/>
          </a:xfrm>
          <a:prstGeom prst="rect">
            <a:avLst/>
          </a:prstGeom>
        </p:spPr>
      </p:pic>
      <p:pic>
        <p:nvPicPr>
          <p:cNvPr id="9" name="Resim 8">
            <a:extLst>
              <a:ext uri="{FF2B5EF4-FFF2-40B4-BE49-F238E27FC236}">
                <a16:creationId xmlns="" xmlns:a16="http://schemas.microsoft.com/office/drawing/2014/main" id="{990956A6-5B71-488A-85D9-F4C254AAA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06" y="194338"/>
            <a:ext cx="1524320" cy="1524320"/>
          </a:xfrm>
          <a:prstGeom prst="rect">
            <a:avLst/>
          </a:prstGeom>
        </p:spPr>
      </p:pic>
      <p:pic>
        <p:nvPicPr>
          <p:cNvPr id="11" name="Resim 10" descr="çizim içeren bir resim&#10;&#10;Açıklama otomatik olarak oluşturuldu">
            <a:extLst>
              <a:ext uri="{FF2B5EF4-FFF2-40B4-BE49-F238E27FC236}">
                <a16:creationId xmlns="" xmlns:a16="http://schemas.microsoft.com/office/drawing/2014/main" id="{92D1A611-0B32-4A0D-8A44-2B980F37BC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565" y="4941168"/>
            <a:ext cx="2142776" cy="172978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8E70039A-BC19-44B1-9D87-7FA0C1FF9289}"/>
              </a:ext>
            </a:extLst>
          </p:cNvPr>
          <p:cNvSpPr>
            <a:spLocks noGrp="1"/>
          </p:cNvSpPr>
          <p:nvPr>
            <p:ph idx="1"/>
          </p:nvPr>
        </p:nvSpPr>
        <p:spPr/>
        <p:txBody>
          <a:bodyPr>
            <a:normAutofit lnSpcReduction="10000"/>
          </a:bodyPr>
          <a:lstStyle/>
          <a:p>
            <a:r>
              <a:rPr lang="en-US" dirty="0"/>
              <a:t>cooperation in education,</a:t>
            </a:r>
          </a:p>
          <a:p>
            <a:r>
              <a:rPr lang="en-US" dirty="0"/>
              <a:t>awareness of new technologies,</a:t>
            </a:r>
          </a:p>
          <a:p>
            <a:r>
              <a:rPr lang="en-US" dirty="0"/>
              <a:t>sharing training materials,</a:t>
            </a:r>
          </a:p>
          <a:p>
            <a:r>
              <a:rPr lang="en-US" dirty="0"/>
              <a:t>21st century skills,</a:t>
            </a:r>
          </a:p>
          <a:p>
            <a:r>
              <a:rPr lang="en-US" dirty="0"/>
              <a:t>using web 2.0 tools in their classes,</a:t>
            </a:r>
          </a:p>
          <a:p>
            <a:r>
              <a:rPr lang="en-US" dirty="0"/>
              <a:t>recognition of cultural awareness,</a:t>
            </a:r>
          </a:p>
          <a:p>
            <a:r>
              <a:rPr lang="en-US" dirty="0"/>
              <a:t>communication in education,</a:t>
            </a:r>
          </a:p>
          <a:p>
            <a:r>
              <a:rPr lang="en-US" dirty="0"/>
              <a:t>gives qualifications such as the development of pedagogies.</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7FFCCF16-F338-487E-A1BD-0C6A54B98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4222" y="270852"/>
            <a:ext cx="1494497" cy="1024548"/>
          </a:xfrm>
          <a:prstGeom prst="rect">
            <a:avLst/>
          </a:prstGeom>
        </p:spPr>
      </p:pic>
      <p:pic>
        <p:nvPicPr>
          <p:cNvPr id="6" name="Resim 5">
            <a:extLst>
              <a:ext uri="{FF2B5EF4-FFF2-40B4-BE49-F238E27FC236}">
                <a16:creationId xmlns="" xmlns:a16="http://schemas.microsoft.com/office/drawing/2014/main" id="{5B217023-22D4-4566-A702-A2CE78D2A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7" y="194339"/>
            <a:ext cx="1218438" cy="1218438"/>
          </a:xfrm>
          <a:prstGeom prst="rect">
            <a:avLst/>
          </a:prstGeom>
        </p:spPr>
      </p:pic>
      <p:sp>
        <p:nvSpPr>
          <p:cNvPr id="7" name="Başlık 1">
            <a:extLst>
              <a:ext uri="{FF2B5EF4-FFF2-40B4-BE49-F238E27FC236}">
                <a16:creationId xmlns="" xmlns:a16="http://schemas.microsoft.com/office/drawing/2014/main" id="{2F08CAB5-A904-4FCF-9985-B04D01B52E84}"/>
              </a:ext>
            </a:extLst>
          </p:cNvPr>
          <p:cNvSpPr>
            <a:spLocks noGrp="1"/>
          </p:cNvSpPr>
          <p:nvPr>
            <p:ph type="title"/>
          </p:nvPr>
        </p:nvSpPr>
        <p:spPr>
          <a:xfrm>
            <a:off x="1702940" y="274638"/>
            <a:ext cx="9144000" cy="1020762"/>
          </a:xfrm>
        </p:spPr>
        <p:txBody>
          <a:bodyPr>
            <a:normAutofit/>
          </a:bodyPr>
          <a:lstStyle/>
          <a:p>
            <a:r>
              <a:rPr lang="en-US" sz="3600" b="1" dirty="0"/>
              <a:t>What Does eTwinning Bring To Us?</a:t>
            </a:r>
            <a:endParaRPr lang="tr-TR" sz="3600" b="1" dirty="0"/>
          </a:p>
        </p:txBody>
      </p:sp>
    </p:spTree>
    <p:extLst>
      <p:ext uri="{BB962C8B-B14F-4D97-AF65-F5344CB8AC3E}">
        <p14:creationId xmlns:p14="http://schemas.microsoft.com/office/powerpoint/2010/main" val="11050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2655F83-3AE0-4945-A8AD-FC97F60B6BA9}"/>
              </a:ext>
            </a:extLst>
          </p:cNvPr>
          <p:cNvSpPr>
            <a:spLocks noGrp="1"/>
          </p:cNvSpPr>
          <p:nvPr>
            <p:ph idx="1"/>
          </p:nvPr>
        </p:nvSpPr>
        <p:spPr>
          <a:xfrm>
            <a:off x="1522414" y="1905000"/>
            <a:ext cx="5940150" cy="4267200"/>
          </a:xfrm>
        </p:spPr>
        <p:txBody>
          <a:bodyPr/>
          <a:lstStyle/>
          <a:p>
            <a:r>
              <a:rPr lang="en-US" dirty="0"/>
              <a:t>Can communicate with schools in Europe,</a:t>
            </a:r>
          </a:p>
          <a:p>
            <a:endParaRPr lang="en-US" dirty="0"/>
          </a:p>
          <a:p>
            <a:r>
              <a:rPr lang="en-US" dirty="0"/>
              <a:t>You can improve yourself with distance learning over the internet with learning activities,</a:t>
            </a:r>
          </a:p>
          <a:p>
            <a:endParaRPr lang="en-US" dirty="0"/>
          </a:p>
          <a:p>
            <a:r>
              <a:rPr lang="en-US" dirty="0"/>
              <a:t>You can produce online projects and partner with other projects</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641340C0-FFAB-4260-AAE6-52BD72D5D6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9744" y="270852"/>
            <a:ext cx="1488975" cy="1020762"/>
          </a:xfrm>
          <a:prstGeom prst="rect">
            <a:avLst/>
          </a:prstGeom>
        </p:spPr>
      </p:pic>
      <p:pic>
        <p:nvPicPr>
          <p:cNvPr id="6" name="Resim 5">
            <a:extLst>
              <a:ext uri="{FF2B5EF4-FFF2-40B4-BE49-F238E27FC236}">
                <a16:creationId xmlns="" xmlns:a16="http://schemas.microsoft.com/office/drawing/2014/main" id="{013EB897-8A86-4A96-AD88-BE1D8A110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7" y="194339"/>
            <a:ext cx="1212308" cy="1212308"/>
          </a:xfrm>
          <a:prstGeom prst="rect">
            <a:avLst/>
          </a:prstGeom>
        </p:spPr>
      </p:pic>
      <p:sp>
        <p:nvSpPr>
          <p:cNvPr id="7" name="Başlık 1">
            <a:extLst>
              <a:ext uri="{FF2B5EF4-FFF2-40B4-BE49-F238E27FC236}">
                <a16:creationId xmlns="" xmlns:a16="http://schemas.microsoft.com/office/drawing/2014/main" id="{EC3AEF5E-C005-4CFB-9370-8D8DB822E05F}"/>
              </a:ext>
            </a:extLst>
          </p:cNvPr>
          <p:cNvSpPr>
            <a:spLocks noGrp="1"/>
          </p:cNvSpPr>
          <p:nvPr>
            <p:ph type="title"/>
          </p:nvPr>
        </p:nvSpPr>
        <p:spPr>
          <a:xfrm>
            <a:off x="1888872" y="270852"/>
            <a:ext cx="9143998" cy="1020762"/>
          </a:xfrm>
        </p:spPr>
        <p:txBody>
          <a:bodyPr>
            <a:normAutofit/>
          </a:bodyPr>
          <a:lstStyle/>
          <a:p>
            <a:r>
              <a:rPr lang="en-US" sz="3600" b="1" dirty="0"/>
              <a:t>What can be done with eTwinning?</a:t>
            </a:r>
            <a:endParaRPr lang="tr-TR" sz="3600" b="1" dirty="0"/>
          </a:p>
        </p:txBody>
      </p:sp>
      <p:pic>
        <p:nvPicPr>
          <p:cNvPr id="9" name="Resim 8" descr="çizim içeren bir resim&#10;&#10;Açıklama otomatik olarak oluşturuldu">
            <a:extLst>
              <a:ext uri="{FF2B5EF4-FFF2-40B4-BE49-F238E27FC236}">
                <a16:creationId xmlns="" xmlns:a16="http://schemas.microsoft.com/office/drawing/2014/main" id="{CF8B6343-AE80-4E7E-8267-218E3CA4C2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660" y="2121804"/>
            <a:ext cx="3179404" cy="3179404"/>
          </a:xfrm>
          <a:prstGeom prst="rect">
            <a:avLst/>
          </a:prstGeom>
        </p:spPr>
      </p:pic>
    </p:spTree>
    <p:extLst>
      <p:ext uri="{BB962C8B-B14F-4D97-AF65-F5344CB8AC3E}">
        <p14:creationId xmlns:p14="http://schemas.microsoft.com/office/powerpoint/2010/main" val="355379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B1880EC-9095-4C6F-AA5A-E07022E0ED4C}"/>
              </a:ext>
            </a:extLst>
          </p:cNvPr>
          <p:cNvSpPr>
            <a:spLocks noGrp="1"/>
          </p:cNvSpPr>
          <p:nvPr>
            <p:ph idx="1"/>
          </p:nvPr>
        </p:nvSpPr>
        <p:spPr/>
        <p:txBody>
          <a:bodyPr/>
          <a:lstStyle/>
          <a:p>
            <a:endParaRPr lang="tr-TR" altLang="tr-TR" dirty="0"/>
          </a:p>
          <a:p>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FECD33DA-36AC-4347-B9DF-827447057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8119" y="414868"/>
            <a:ext cx="1350600" cy="925900"/>
          </a:xfrm>
          <a:prstGeom prst="rect">
            <a:avLst/>
          </a:prstGeom>
        </p:spPr>
      </p:pic>
      <p:pic>
        <p:nvPicPr>
          <p:cNvPr id="6" name="Resim 5">
            <a:extLst>
              <a:ext uri="{FF2B5EF4-FFF2-40B4-BE49-F238E27FC236}">
                <a16:creationId xmlns="" xmlns:a16="http://schemas.microsoft.com/office/drawing/2014/main" id="{4CD96B16-7307-4133-89E7-C8134FC743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07" y="236982"/>
            <a:ext cx="1103786" cy="1103786"/>
          </a:xfrm>
          <a:prstGeom prst="rect">
            <a:avLst/>
          </a:prstGeom>
        </p:spPr>
      </p:pic>
      <p:sp>
        <p:nvSpPr>
          <p:cNvPr id="7" name="Başlık 1">
            <a:extLst>
              <a:ext uri="{FF2B5EF4-FFF2-40B4-BE49-F238E27FC236}">
                <a16:creationId xmlns="" xmlns:a16="http://schemas.microsoft.com/office/drawing/2014/main" id="{078975CF-8385-466D-9D6D-66EC2BA892AE}"/>
              </a:ext>
            </a:extLst>
          </p:cNvPr>
          <p:cNvSpPr>
            <a:spLocks noGrp="1"/>
          </p:cNvSpPr>
          <p:nvPr>
            <p:ph type="title"/>
          </p:nvPr>
        </p:nvSpPr>
        <p:spPr>
          <a:xfrm>
            <a:off x="1888872" y="270852"/>
            <a:ext cx="9143998" cy="1020762"/>
          </a:xfrm>
        </p:spPr>
        <p:txBody>
          <a:bodyPr>
            <a:normAutofit/>
          </a:bodyPr>
          <a:lstStyle/>
          <a:p>
            <a:r>
              <a:rPr lang="en-US" sz="3600" b="1" dirty="0"/>
              <a:t>What can be done with eTwinning?</a:t>
            </a:r>
            <a:endParaRPr lang="tr-TR" sz="3600" b="1" dirty="0"/>
          </a:p>
        </p:txBody>
      </p:sp>
      <p:pic>
        <p:nvPicPr>
          <p:cNvPr id="2" name="Çevrimiçi Medya 1" title="eTwinning Animation">
            <a:hlinkClick r:id="" action="ppaction://media"/>
            <a:extLst>
              <a:ext uri="{FF2B5EF4-FFF2-40B4-BE49-F238E27FC236}">
                <a16:creationId xmlns="" xmlns:a16="http://schemas.microsoft.com/office/drawing/2014/main" id="{EADA9885-5CA6-4C26-A0EE-F03D1F98F666}"/>
              </a:ext>
            </a:extLst>
          </p:cNvPr>
          <p:cNvPicPr>
            <a:picLocks noRot="1" noChangeAspect="1"/>
          </p:cNvPicPr>
          <p:nvPr>
            <a:videoFile r:link="rId1"/>
          </p:nvPr>
        </p:nvPicPr>
        <p:blipFill>
          <a:blip r:embed="rId5"/>
          <a:stretch>
            <a:fillRect/>
          </a:stretch>
        </p:blipFill>
        <p:spPr>
          <a:xfrm>
            <a:off x="2132012" y="1714500"/>
            <a:ext cx="7924800" cy="4457700"/>
          </a:xfrm>
          <a:prstGeom prst="rect">
            <a:avLst/>
          </a:prstGeom>
        </p:spPr>
      </p:pic>
    </p:spTree>
    <p:extLst>
      <p:ext uri="{BB962C8B-B14F-4D97-AF65-F5344CB8AC3E}">
        <p14:creationId xmlns:p14="http://schemas.microsoft.com/office/powerpoint/2010/main" val="305360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F8A4A88-7CFA-4B27-9253-3B14FED53FC4}"/>
              </a:ext>
            </a:extLst>
          </p:cNvPr>
          <p:cNvSpPr>
            <a:spLocks noGrp="1"/>
          </p:cNvSpPr>
          <p:nvPr>
            <p:ph type="title"/>
          </p:nvPr>
        </p:nvSpPr>
        <p:spPr/>
        <p:txBody>
          <a:bodyPr/>
          <a:lstStyle/>
          <a:p>
            <a:r>
              <a:rPr lang="tr-TR" dirty="0" err="1"/>
              <a:t>eTwinning</a:t>
            </a:r>
            <a:r>
              <a:rPr lang="tr-TR" dirty="0"/>
              <a:t> Portal</a:t>
            </a:r>
          </a:p>
        </p:txBody>
      </p:sp>
      <p:sp>
        <p:nvSpPr>
          <p:cNvPr id="3" name="İçerik Yer Tutucusu 2">
            <a:extLst>
              <a:ext uri="{FF2B5EF4-FFF2-40B4-BE49-F238E27FC236}">
                <a16:creationId xmlns="" xmlns:a16="http://schemas.microsoft.com/office/drawing/2014/main" id="{8488E8B0-4F2C-4C17-9C8A-F2ACEA0496FA}"/>
              </a:ext>
            </a:extLst>
          </p:cNvPr>
          <p:cNvSpPr>
            <a:spLocks noGrp="1"/>
          </p:cNvSpPr>
          <p:nvPr>
            <p:ph idx="1"/>
          </p:nvPr>
        </p:nvSpPr>
        <p:spPr/>
        <p:txBody>
          <a:bodyPr/>
          <a:lstStyle/>
          <a:p>
            <a:pPr>
              <a:buFont typeface="Arial" panose="020B0604020202020204" pitchFamily="34" charset="0"/>
              <a:buChar char="•"/>
              <a:defRPr/>
            </a:pPr>
            <a:endParaRPr lang="tr-TR" dirty="0"/>
          </a:p>
          <a:p>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7F49A073-0CCA-42AC-B945-3F074E62A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2884" y="270852"/>
            <a:ext cx="1535835" cy="1052887"/>
          </a:xfrm>
          <a:prstGeom prst="rect">
            <a:avLst/>
          </a:prstGeom>
        </p:spPr>
      </p:pic>
      <p:pic>
        <p:nvPicPr>
          <p:cNvPr id="6" name="Resim 5">
            <a:extLst>
              <a:ext uri="{FF2B5EF4-FFF2-40B4-BE49-F238E27FC236}">
                <a16:creationId xmlns="" xmlns:a16="http://schemas.microsoft.com/office/drawing/2014/main" id="{95EADBCE-3A47-483E-8E59-A962DC7A1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7" y="194339"/>
            <a:ext cx="1052888" cy="1052888"/>
          </a:xfrm>
          <a:prstGeom prst="rect">
            <a:avLst/>
          </a:prstGeom>
        </p:spPr>
      </p:pic>
      <p:sp>
        <p:nvSpPr>
          <p:cNvPr id="7" name="İçerik Yer Tutucusu 2">
            <a:extLst>
              <a:ext uri="{FF2B5EF4-FFF2-40B4-BE49-F238E27FC236}">
                <a16:creationId xmlns="" xmlns:a16="http://schemas.microsoft.com/office/drawing/2014/main" id="{0859A39A-A0D2-4C7E-A249-477872941FE9}"/>
              </a:ext>
            </a:extLst>
          </p:cNvPr>
          <p:cNvSpPr txBox="1">
            <a:spLocks/>
          </p:cNvSpPr>
          <p:nvPr/>
        </p:nvSpPr>
        <p:spPr>
          <a:xfrm>
            <a:off x="1341883" y="1616968"/>
            <a:ext cx="10225137" cy="174002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t>It is the entry point to the world of eTwinning.</a:t>
            </a:r>
          </a:p>
          <a:p>
            <a:r>
              <a:rPr lang="en-US" dirty="0"/>
              <a:t> In eTwinning.net, which is available in 28 languages; News from eTwinning countries, professional development opportunities, information about recognition, as well as examples of successful projects.</a:t>
            </a:r>
            <a:endParaRPr lang="tr-TR" dirty="0"/>
          </a:p>
        </p:txBody>
      </p:sp>
      <p:pic>
        <p:nvPicPr>
          <p:cNvPr id="9" name="Resim 8" descr="eTwinning - Anasayfa - Google Chrome">
            <a:extLst>
              <a:ext uri="{FF2B5EF4-FFF2-40B4-BE49-F238E27FC236}">
                <a16:creationId xmlns="" xmlns:a16="http://schemas.microsoft.com/office/drawing/2014/main" id="{0D55C43E-677D-4F79-8831-ED1170724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340" y="3501009"/>
            <a:ext cx="5930071" cy="3192455"/>
          </a:xfrm>
          <a:prstGeom prst="rect">
            <a:avLst/>
          </a:prstGeom>
        </p:spPr>
      </p:pic>
    </p:spTree>
    <p:extLst>
      <p:ext uri="{BB962C8B-B14F-4D97-AF65-F5344CB8AC3E}">
        <p14:creationId xmlns:p14="http://schemas.microsoft.com/office/powerpoint/2010/main" val="169188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7451794-DC8A-456F-9FE1-EE38DC4B3B95}"/>
              </a:ext>
            </a:extLst>
          </p:cNvPr>
          <p:cNvSpPr>
            <a:spLocks noGrp="1"/>
          </p:cNvSpPr>
          <p:nvPr>
            <p:ph type="title"/>
          </p:nvPr>
        </p:nvSpPr>
        <p:spPr>
          <a:xfrm>
            <a:off x="1989956" y="312109"/>
            <a:ext cx="9143998" cy="1020762"/>
          </a:xfrm>
        </p:spPr>
        <p:txBody>
          <a:bodyPr/>
          <a:lstStyle/>
          <a:p>
            <a:r>
              <a:rPr lang="tr-TR" b="1" dirty="0" err="1"/>
              <a:t>eTwinning</a:t>
            </a:r>
            <a:r>
              <a:rPr lang="tr-TR" b="1" dirty="0"/>
              <a:t> Live</a:t>
            </a:r>
            <a:endParaRPr lang="tr-TR" dirty="0"/>
          </a:p>
        </p:txBody>
      </p:sp>
      <p:sp>
        <p:nvSpPr>
          <p:cNvPr id="3" name="İçerik Yer Tutucusu 2">
            <a:extLst>
              <a:ext uri="{FF2B5EF4-FFF2-40B4-BE49-F238E27FC236}">
                <a16:creationId xmlns="" xmlns:a16="http://schemas.microsoft.com/office/drawing/2014/main" id="{D8FB33A9-AC6A-4856-93BB-6AE8ABBD9131}"/>
              </a:ext>
            </a:extLst>
          </p:cNvPr>
          <p:cNvSpPr>
            <a:spLocks noGrp="1"/>
          </p:cNvSpPr>
          <p:nvPr>
            <p:ph idx="1"/>
          </p:nvPr>
        </p:nvSpPr>
        <p:spPr>
          <a:xfrm>
            <a:off x="1266939" y="1763832"/>
            <a:ext cx="10611780" cy="1729959"/>
          </a:xfrm>
        </p:spPr>
        <p:txBody>
          <a:bodyPr/>
          <a:lstStyle/>
          <a:p>
            <a:r>
              <a:rPr lang="en-US" dirty="0"/>
              <a:t>This is where teachers experience the eTwinning community to its full potential.</a:t>
            </a:r>
          </a:p>
          <a:p>
            <a:r>
              <a:rPr lang="en-US" dirty="0"/>
              <a:t>Teachers can search, connect with, and track their activities on other registered </a:t>
            </a:r>
            <a:r>
              <a:rPr lang="en-US" dirty="0" err="1"/>
              <a:t>eTwinners</a:t>
            </a:r>
            <a:r>
              <a:rPr lang="en-US" dirty="0"/>
              <a:t> and schools.</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E620A99E-B454-497E-AC0C-24F099BCE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9563" y="270852"/>
            <a:ext cx="1549156" cy="1062019"/>
          </a:xfrm>
          <a:prstGeom prst="rect">
            <a:avLst/>
          </a:prstGeom>
        </p:spPr>
      </p:pic>
      <p:pic>
        <p:nvPicPr>
          <p:cNvPr id="6" name="Resim 5">
            <a:extLst>
              <a:ext uri="{FF2B5EF4-FFF2-40B4-BE49-F238E27FC236}">
                <a16:creationId xmlns="" xmlns:a16="http://schemas.microsoft.com/office/drawing/2014/main" id="{BC5D2FBF-17D3-4440-A587-162CB4DDD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7" y="194339"/>
            <a:ext cx="1212308" cy="1212308"/>
          </a:xfrm>
          <a:prstGeom prst="rect">
            <a:avLst/>
          </a:prstGeom>
        </p:spPr>
      </p:pic>
      <p:pic>
        <p:nvPicPr>
          <p:cNvPr id="8" name="Resim 7" descr="eTwinning Live - Google Chrome">
            <a:extLst>
              <a:ext uri="{FF2B5EF4-FFF2-40B4-BE49-F238E27FC236}">
                <a16:creationId xmlns="" xmlns:a16="http://schemas.microsoft.com/office/drawing/2014/main" id="{878D781E-1D39-4891-8358-92D641A98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356" y="3344478"/>
            <a:ext cx="6526461" cy="3513522"/>
          </a:xfrm>
          <a:prstGeom prst="rect">
            <a:avLst/>
          </a:prstGeom>
        </p:spPr>
      </p:pic>
    </p:spTree>
    <p:extLst>
      <p:ext uri="{BB962C8B-B14F-4D97-AF65-F5344CB8AC3E}">
        <p14:creationId xmlns:p14="http://schemas.microsoft.com/office/powerpoint/2010/main" val="9179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0EAECCD-E30E-40B3-8C61-305D3263D093}"/>
              </a:ext>
            </a:extLst>
          </p:cNvPr>
          <p:cNvSpPr>
            <a:spLocks noGrp="1"/>
          </p:cNvSpPr>
          <p:nvPr>
            <p:ph type="title"/>
          </p:nvPr>
        </p:nvSpPr>
        <p:spPr>
          <a:xfrm>
            <a:off x="1845940" y="312109"/>
            <a:ext cx="9143998" cy="1020762"/>
          </a:xfrm>
        </p:spPr>
        <p:txBody>
          <a:bodyPr/>
          <a:lstStyle/>
          <a:p>
            <a:r>
              <a:rPr lang="tr-TR" b="1" dirty="0" err="1"/>
              <a:t>TwinSpace</a:t>
            </a:r>
            <a:endParaRPr lang="tr-TR" dirty="0"/>
          </a:p>
        </p:txBody>
      </p:sp>
      <p:sp>
        <p:nvSpPr>
          <p:cNvPr id="3" name="İçerik Yer Tutucusu 2">
            <a:extLst>
              <a:ext uri="{FF2B5EF4-FFF2-40B4-BE49-F238E27FC236}">
                <a16:creationId xmlns="" xmlns:a16="http://schemas.microsoft.com/office/drawing/2014/main" id="{DE6387B1-7148-4A3C-8857-F2CDA945A677}"/>
              </a:ext>
            </a:extLst>
          </p:cNvPr>
          <p:cNvSpPr>
            <a:spLocks noGrp="1"/>
          </p:cNvSpPr>
          <p:nvPr>
            <p:ph idx="1"/>
          </p:nvPr>
        </p:nvSpPr>
        <p:spPr>
          <a:xfrm>
            <a:off x="1522414" y="1905000"/>
            <a:ext cx="9144000" cy="1446470"/>
          </a:xfrm>
        </p:spPr>
        <p:txBody>
          <a:bodyPr/>
          <a:lstStyle/>
          <a:p>
            <a:r>
              <a:rPr lang="en-US" dirty="0" err="1"/>
              <a:t>TwinSpace</a:t>
            </a:r>
            <a:r>
              <a:rPr lang="en-US" dirty="0"/>
              <a:t> is where the magic of eTwinning happens exactly.</a:t>
            </a:r>
          </a:p>
          <a:p>
            <a:r>
              <a:rPr lang="en-US" dirty="0"/>
              <a:t>It is a reliable platform that only teachers who have participated in a project can see.</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4E47CA01-0987-4B52-B9CA-AF35DED37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2885" y="270852"/>
            <a:ext cx="1535834" cy="1052886"/>
          </a:xfrm>
          <a:prstGeom prst="rect">
            <a:avLst/>
          </a:prstGeom>
        </p:spPr>
      </p:pic>
      <p:pic>
        <p:nvPicPr>
          <p:cNvPr id="6" name="Resim 5">
            <a:extLst>
              <a:ext uri="{FF2B5EF4-FFF2-40B4-BE49-F238E27FC236}">
                <a16:creationId xmlns="" xmlns:a16="http://schemas.microsoft.com/office/drawing/2014/main" id="{C48D44CB-FEF8-41AB-A84B-24D4E1323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7" y="194339"/>
            <a:ext cx="1212308" cy="1212308"/>
          </a:xfrm>
          <a:prstGeom prst="rect">
            <a:avLst/>
          </a:prstGeom>
        </p:spPr>
      </p:pic>
      <p:pic>
        <p:nvPicPr>
          <p:cNvPr id="9" name="Resim 8" descr="Twinspace - Google Chrome">
            <a:extLst>
              <a:ext uri="{FF2B5EF4-FFF2-40B4-BE49-F238E27FC236}">
                <a16:creationId xmlns="" xmlns:a16="http://schemas.microsoft.com/office/drawing/2014/main" id="{9D8E5CB5-4721-40D7-9FDF-6CFEB7A54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260" y="3140968"/>
            <a:ext cx="6598469" cy="3552288"/>
          </a:xfrm>
          <a:prstGeom prst="rect">
            <a:avLst/>
          </a:prstGeom>
        </p:spPr>
      </p:pic>
    </p:spTree>
    <p:extLst>
      <p:ext uri="{BB962C8B-B14F-4D97-AF65-F5344CB8AC3E}">
        <p14:creationId xmlns:p14="http://schemas.microsoft.com/office/powerpoint/2010/main" val="20201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 xmlns:a16="http://schemas.microsoft.com/office/drawing/2014/main" id="{311B27ED-6CB8-4041-8069-3B64F20D8F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40" y="233536"/>
            <a:ext cx="11876760" cy="6363816"/>
          </a:xfrm>
        </p:spPr>
      </p:pic>
    </p:spTree>
    <p:extLst>
      <p:ext uri="{BB962C8B-B14F-4D97-AF65-F5344CB8AC3E}">
        <p14:creationId xmlns:p14="http://schemas.microsoft.com/office/powerpoint/2010/main" val="33556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EAA9107-F0AE-40B3-A8C3-4B5EB8D020E0}"/>
              </a:ext>
            </a:extLst>
          </p:cNvPr>
          <p:cNvSpPr>
            <a:spLocks noGrp="1"/>
          </p:cNvSpPr>
          <p:nvPr>
            <p:ph type="title"/>
          </p:nvPr>
        </p:nvSpPr>
        <p:spPr>
          <a:xfrm>
            <a:off x="1774950" y="274638"/>
            <a:ext cx="9143998" cy="1020762"/>
          </a:xfrm>
        </p:spPr>
        <p:txBody>
          <a:bodyPr/>
          <a:lstStyle/>
          <a:p>
            <a:r>
              <a:rPr lang="tr-TR" dirty="0" err="1"/>
              <a:t>What</a:t>
            </a:r>
            <a:r>
              <a:rPr lang="tr-TR" dirty="0"/>
              <a:t> is </a:t>
            </a:r>
            <a:r>
              <a:rPr lang="tr-TR" dirty="0" err="1"/>
              <a:t>eTwinning</a:t>
            </a:r>
            <a:r>
              <a:rPr lang="tr-TR" dirty="0"/>
              <a:t> </a:t>
            </a:r>
            <a:r>
              <a:rPr lang="tr-TR" dirty="0" err="1"/>
              <a:t>Day</a:t>
            </a:r>
            <a:r>
              <a:rPr lang="tr-TR" dirty="0"/>
              <a:t>?</a:t>
            </a:r>
          </a:p>
        </p:txBody>
      </p:sp>
      <p:sp>
        <p:nvSpPr>
          <p:cNvPr id="3" name="İçerik Yer Tutucusu 2">
            <a:extLst>
              <a:ext uri="{FF2B5EF4-FFF2-40B4-BE49-F238E27FC236}">
                <a16:creationId xmlns="" xmlns:a16="http://schemas.microsoft.com/office/drawing/2014/main" id="{A488E02C-6A98-4841-BCAA-8BF7755F2B46}"/>
              </a:ext>
            </a:extLst>
          </p:cNvPr>
          <p:cNvSpPr>
            <a:spLocks noGrp="1"/>
          </p:cNvSpPr>
          <p:nvPr>
            <p:ph idx="1"/>
          </p:nvPr>
        </p:nvSpPr>
        <p:spPr/>
        <p:txBody>
          <a:bodyPr/>
          <a:lstStyle/>
          <a:p>
            <a:endParaRPr lang="tr-TR" dirty="0"/>
          </a:p>
          <a:p>
            <a:r>
              <a:rPr lang="en-US" dirty="0"/>
              <a:t>It is celebrated every year as "European eTwinning Day" on 9 May.</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DAC60910-5043-4625-BDD3-CC6CD90145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270852"/>
            <a:ext cx="1679851" cy="1151617"/>
          </a:xfrm>
          <a:prstGeom prst="rect">
            <a:avLst/>
          </a:prstGeom>
        </p:spPr>
      </p:pic>
      <p:pic>
        <p:nvPicPr>
          <p:cNvPr id="6" name="Resim 5">
            <a:extLst>
              <a:ext uri="{FF2B5EF4-FFF2-40B4-BE49-F238E27FC236}">
                <a16:creationId xmlns="" xmlns:a16="http://schemas.microsoft.com/office/drawing/2014/main" id="{4ADFD097-5475-4DB0-9E83-BE40A636D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pic>
        <p:nvPicPr>
          <p:cNvPr id="7" name="Resim 6" descr="saat içeren bir resim&#10;&#10;Açıklama otomatik olarak oluşturuldu">
            <a:extLst>
              <a:ext uri="{FF2B5EF4-FFF2-40B4-BE49-F238E27FC236}">
                <a16:creationId xmlns="" xmlns:a16="http://schemas.microsoft.com/office/drawing/2014/main" id="{841A5E9D-CCAD-4BDC-B736-2B4E19D8E4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399" y="3460643"/>
            <a:ext cx="3774275" cy="2834201"/>
          </a:xfrm>
          <a:prstGeom prst="rect">
            <a:avLst/>
          </a:prstGeom>
        </p:spPr>
      </p:pic>
    </p:spTree>
    <p:extLst>
      <p:ext uri="{BB962C8B-B14F-4D97-AF65-F5344CB8AC3E}">
        <p14:creationId xmlns:p14="http://schemas.microsoft.com/office/powerpoint/2010/main" val="13211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E78C889-16C1-4D8A-A598-D965247E6F65}"/>
              </a:ext>
            </a:extLst>
          </p:cNvPr>
          <p:cNvSpPr>
            <a:spLocks noGrp="1"/>
          </p:cNvSpPr>
          <p:nvPr>
            <p:ph type="title"/>
          </p:nvPr>
        </p:nvSpPr>
        <p:spPr>
          <a:xfrm>
            <a:off x="1961090" y="312109"/>
            <a:ext cx="9143998" cy="1020762"/>
          </a:xfrm>
        </p:spPr>
        <p:txBody>
          <a:bodyPr/>
          <a:lstStyle/>
          <a:p>
            <a:r>
              <a:rPr lang="tr-TR" b="1" dirty="0" err="1"/>
              <a:t>Recognition</a:t>
            </a:r>
            <a:r>
              <a:rPr lang="tr-TR" b="1" dirty="0"/>
              <a:t> in </a:t>
            </a:r>
            <a:r>
              <a:rPr lang="tr-TR" b="1" dirty="0" err="1"/>
              <a:t>eTwinning</a:t>
            </a:r>
            <a:endParaRPr lang="tr-TR" b="1" dirty="0"/>
          </a:p>
        </p:txBody>
      </p:sp>
      <p:sp>
        <p:nvSpPr>
          <p:cNvPr id="3" name="İçerik Yer Tutucusu 2">
            <a:extLst>
              <a:ext uri="{FF2B5EF4-FFF2-40B4-BE49-F238E27FC236}">
                <a16:creationId xmlns="" xmlns:a16="http://schemas.microsoft.com/office/drawing/2014/main" id="{D1BDB0AA-ABA0-42D0-9045-011B1B3ADC3A}"/>
              </a:ext>
            </a:extLst>
          </p:cNvPr>
          <p:cNvSpPr>
            <a:spLocks noGrp="1"/>
          </p:cNvSpPr>
          <p:nvPr>
            <p:ph idx="1"/>
          </p:nvPr>
        </p:nvSpPr>
        <p:spPr>
          <a:xfrm>
            <a:off x="1522414" y="1905000"/>
            <a:ext cx="5010675" cy="4267200"/>
          </a:xfrm>
        </p:spPr>
        <p:txBody>
          <a:bodyPr/>
          <a:lstStyle/>
          <a:p>
            <a:r>
              <a:rPr lang="en-US" dirty="0"/>
              <a:t>All the work devoted to eTwinning teachers and students are rewarded in various ways or increased visibility.</a:t>
            </a:r>
          </a:p>
          <a:p>
            <a:endParaRPr lang="en-US" dirty="0"/>
          </a:p>
          <a:p>
            <a:r>
              <a:rPr lang="en-US" dirty="0"/>
              <a:t>One of them is the National Quality Label awarded to projects that have achieved a certain quality at national level and have reached certain criteria.</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419EBDE1-028E-4B63-9555-9619AF7B4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2884" y="270852"/>
            <a:ext cx="1535835" cy="1052887"/>
          </a:xfrm>
          <a:prstGeom prst="rect">
            <a:avLst/>
          </a:prstGeom>
        </p:spPr>
      </p:pic>
      <p:pic>
        <p:nvPicPr>
          <p:cNvPr id="6" name="Resim 5">
            <a:extLst>
              <a:ext uri="{FF2B5EF4-FFF2-40B4-BE49-F238E27FC236}">
                <a16:creationId xmlns="" xmlns:a16="http://schemas.microsoft.com/office/drawing/2014/main" id="{5EE243ED-06FE-48A6-926C-73569723A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1026" name="Picture 2" descr="article image">
            <a:extLst>
              <a:ext uri="{FF2B5EF4-FFF2-40B4-BE49-F238E27FC236}">
                <a16:creationId xmlns="" xmlns:a16="http://schemas.microsoft.com/office/drawing/2014/main" id="{864075D3-DE53-4020-80EC-E5C4AC3AF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444" y="1778096"/>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2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C2BFF5-5103-42F2-9262-9D190DB91DF0}"/>
              </a:ext>
            </a:extLst>
          </p:cNvPr>
          <p:cNvSpPr>
            <a:spLocks noGrp="1"/>
          </p:cNvSpPr>
          <p:nvPr>
            <p:ph type="title"/>
          </p:nvPr>
        </p:nvSpPr>
        <p:spPr>
          <a:xfrm>
            <a:off x="1987472" y="280447"/>
            <a:ext cx="9143998" cy="1020762"/>
          </a:xfrm>
        </p:spPr>
        <p:txBody>
          <a:bodyPr/>
          <a:lstStyle/>
          <a:p>
            <a:r>
              <a:rPr lang="tr-TR" b="1" dirty="0" err="1"/>
              <a:t>Quality</a:t>
            </a:r>
            <a:r>
              <a:rPr lang="tr-TR" b="1" dirty="0"/>
              <a:t> </a:t>
            </a:r>
            <a:r>
              <a:rPr lang="tr-TR" b="1" dirty="0" err="1"/>
              <a:t>Labels</a:t>
            </a:r>
            <a:endParaRPr lang="tr-TR" b="1" dirty="0"/>
          </a:p>
        </p:txBody>
      </p:sp>
      <p:sp>
        <p:nvSpPr>
          <p:cNvPr id="3" name="İçerik Yer Tutucusu 2">
            <a:extLst>
              <a:ext uri="{FF2B5EF4-FFF2-40B4-BE49-F238E27FC236}">
                <a16:creationId xmlns="" xmlns:a16="http://schemas.microsoft.com/office/drawing/2014/main" id="{635AEC3F-D72E-43E1-B9FC-E83201A4209C}"/>
              </a:ext>
            </a:extLst>
          </p:cNvPr>
          <p:cNvSpPr>
            <a:spLocks noGrp="1"/>
          </p:cNvSpPr>
          <p:nvPr>
            <p:ph idx="1"/>
          </p:nvPr>
        </p:nvSpPr>
        <p:spPr>
          <a:xfrm>
            <a:off x="1413892" y="2141849"/>
            <a:ext cx="5715000" cy="4267200"/>
          </a:xfrm>
        </p:spPr>
        <p:txBody>
          <a:bodyPr/>
          <a:lstStyle/>
          <a:p>
            <a:r>
              <a:rPr lang="en-US" dirty="0"/>
              <a:t>These are the awards given to the projects with the criteria specified in eTwinning projects.</a:t>
            </a:r>
          </a:p>
          <a:p>
            <a:endParaRPr lang="tr-TR" dirty="0"/>
          </a:p>
          <a:p>
            <a:endParaRPr lang="en-US" dirty="0"/>
          </a:p>
          <a:p>
            <a:r>
              <a:rPr lang="en-US" dirty="0"/>
              <a:t> Quality labels consist of the National Quality Label (NQL) and the European Quality Label (EQL).</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4447AE4B-923B-4306-8F6D-C04D3A1B7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4222" y="270852"/>
            <a:ext cx="1494497" cy="1024548"/>
          </a:xfrm>
          <a:prstGeom prst="rect">
            <a:avLst/>
          </a:prstGeom>
        </p:spPr>
      </p:pic>
      <p:pic>
        <p:nvPicPr>
          <p:cNvPr id="6" name="Resim 5">
            <a:extLst>
              <a:ext uri="{FF2B5EF4-FFF2-40B4-BE49-F238E27FC236}">
                <a16:creationId xmlns="" xmlns:a16="http://schemas.microsoft.com/office/drawing/2014/main" id="{F2E55EF4-9C84-4F73-A4D6-8C719F5120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8" name="Resim 7">
            <a:extLst>
              <a:ext uri="{FF2B5EF4-FFF2-40B4-BE49-F238E27FC236}">
                <a16:creationId xmlns="" xmlns:a16="http://schemas.microsoft.com/office/drawing/2014/main" id="{C9800B17-B29B-45FC-B4A8-F898D32F0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1341" y="1899929"/>
            <a:ext cx="2682149" cy="4509120"/>
          </a:xfrm>
          <a:prstGeom prst="rect">
            <a:avLst/>
          </a:prstGeom>
        </p:spPr>
      </p:pic>
    </p:spTree>
    <p:extLst>
      <p:ext uri="{BB962C8B-B14F-4D97-AF65-F5344CB8AC3E}">
        <p14:creationId xmlns:p14="http://schemas.microsoft.com/office/powerpoint/2010/main" val="209160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989956" y="429881"/>
            <a:ext cx="9143998" cy="1020762"/>
          </a:xfrm>
        </p:spPr>
        <p:txBody>
          <a:bodyPr rtlCol="0">
            <a:normAutofit/>
          </a:bodyPr>
          <a:lstStyle/>
          <a:p>
            <a:r>
              <a:rPr lang="tr-TR" sz="4000" b="1" dirty="0" err="1"/>
              <a:t>What</a:t>
            </a:r>
            <a:r>
              <a:rPr lang="tr-TR" sz="4000" b="1" dirty="0"/>
              <a:t> is </a:t>
            </a:r>
            <a:r>
              <a:rPr lang="tr-TR" sz="4000" b="1" dirty="0" err="1"/>
              <a:t>eTwinning</a:t>
            </a:r>
            <a:r>
              <a:rPr lang="tr-TR" sz="4000" b="1" dirty="0"/>
              <a:t>?</a:t>
            </a:r>
          </a:p>
        </p:txBody>
      </p:sp>
      <p:sp>
        <p:nvSpPr>
          <p:cNvPr id="14" name="İçerik Yer Tutucusu 13"/>
          <p:cNvSpPr>
            <a:spLocks noGrp="1"/>
          </p:cNvSpPr>
          <p:nvPr>
            <p:ph idx="1"/>
          </p:nvPr>
        </p:nvSpPr>
        <p:spPr/>
        <p:txBody>
          <a:bodyPr rtlCol="0"/>
          <a:lstStyle/>
          <a:p>
            <a:endParaRPr lang="tr-TR" dirty="0"/>
          </a:p>
          <a:p>
            <a:r>
              <a:rPr lang="en-US" dirty="0"/>
              <a:t>eTwinning is the internet-based community of schools in Europe.</a:t>
            </a:r>
          </a:p>
          <a:p>
            <a:r>
              <a:rPr lang="en-US" dirty="0"/>
              <a:t>The eTwinning Project is funded with support from the European Commission.</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22544451-056A-4408-BA86-1C11BE2D1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892" y="270852"/>
            <a:ext cx="1463827" cy="1003522"/>
          </a:xfrm>
          <a:prstGeom prst="rect">
            <a:avLst/>
          </a:prstGeom>
        </p:spPr>
      </p:pic>
      <p:pic>
        <p:nvPicPr>
          <p:cNvPr id="7" name="Resim 6">
            <a:extLst>
              <a:ext uri="{FF2B5EF4-FFF2-40B4-BE49-F238E27FC236}">
                <a16:creationId xmlns="" xmlns:a16="http://schemas.microsoft.com/office/drawing/2014/main" id="{C0765909-9826-487A-AE72-7170F98A8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78315"/>
            <a:ext cx="12188825" cy="2679685"/>
          </a:xfrm>
          <a:prstGeom prst="rect">
            <a:avLst/>
          </a:prstGeom>
        </p:spPr>
      </p:pic>
      <p:pic>
        <p:nvPicPr>
          <p:cNvPr id="10" name="Resim 9">
            <a:extLst>
              <a:ext uri="{FF2B5EF4-FFF2-40B4-BE49-F238E27FC236}">
                <a16:creationId xmlns="" xmlns:a16="http://schemas.microsoft.com/office/drawing/2014/main" id="{4D2BEA29-D862-43BA-99BE-E73837404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485349F-C530-4D1B-A760-295531C87800}"/>
              </a:ext>
            </a:extLst>
          </p:cNvPr>
          <p:cNvSpPr>
            <a:spLocks noGrp="1"/>
          </p:cNvSpPr>
          <p:nvPr>
            <p:ph type="title"/>
          </p:nvPr>
        </p:nvSpPr>
        <p:spPr>
          <a:xfrm>
            <a:off x="1966803" y="320203"/>
            <a:ext cx="9143998" cy="1020762"/>
          </a:xfrm>
        </p:spPr>
        <p:txBody>
          <a:bodyPr/>
          <a:lstStyle/>
          <a:p>
            <a:r>
              <a:rPr lang="tr-TR" b="1" dirty="0" err="1"/>
              <a:t>National</a:t>
            </a:r>
            <a:r>
              <a:rPr lang="tr-TR" b="1" dirty="0"/>
              <a:t> </a:t>
            </a:r>
            <a:r>
              <a:rPr lang="tr-TR" b="1" dirty="0" err="1"/>
              <a:t>Quality</a:t>
            </a:r>
            <a:r>
              <a:rPr lang="tr-TR" b="1" dirty="0"/>
              <a:t> </a:t>
            </a:r>
            <a:r>
              <a:rPr lang="tr-TR" b="1" dirty="0" err="1"/>
              <a:t>Label</a:t>
            </a:r>
            <a:endParaRPr lang="tr-TR" b="1" dirty="0"/>
          </a:p>
        </p:txBody>
      </p:sp>
      <p:sp>
        <p:nvSpPr>
          <p:cNvPr id="3" name="İçerik Yer Tutucusu 2">
            <a:extLst>
              <a:ext uri="{FF2B5EF4-FFF2-40B4-BE49-F238E27FC236}">
                <a16:creationId xmlns="" xmlns:a16="http://schemas.microsoft.com/office/drawing/2014/main" id="{9C38C8AE-07C2-4FD1-9EE6-E9164A3036D0}"/>
              </a:ext>
            </a:extLst>
          </p:cNvPr>
          <p:cNvSpPr>
            <a:spLocks noGrp="1"/>
          </p:cNvSpPr>
          <p:nvPr>
            <p:ph idx="1"/>
          </p:nvPr>
        </p:nvSpPr>
        <p:spPr>
          <a:xfrm>
            <a:off x="1522414" y="1905000"/>
            <a:ext cx="7308302" cy="4267200"/>
          </a:xfrm>
        </p:spPr>
        <p:txBody>
          <a:bodyPr/>
          <a:lstStyle/>
          <a:p>
            <a:r>
              <a:rPr lang="en-US" dirty="0"/>
              <a:t>The National Quality Label is awarded to projects where the activities of teachers and students are found to be sufficient at the national level.</a:t>
            </a:r>
          </a:p>
          <a:p>
            <a:endParaRPr lang="en-US" dirty="0"/>
          </a:p>
          <a:p>
            <a:r>
              <a:rPr lang="en-US" dirty="0"/>
              <a:t>Projects determined with partners and created for common purposes, with sufficient use of IT tools, with visible project results, and carried out in collaboration with communication, are awarded with the National Quality Label.</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4F8D2AFB-5EC4-4BB8-9729-E49FEFBA5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2884" y="270852"/>
            <a:ext cx="1535835" cy="1052887"/>
          </a:xfrm>
          <a:prstGeom prst="rect">
            <a:avLst/>
          </a:prstGeom>
        </p:spPr>
      </p:pic>
      <p:pic>
        <p:nvPicPr>
          <p:cNvPr id="6" name="Resim 5">
            <a:extLst>
              <a:ext uri="{FF2B5EF4-FFF2-40B4-BE49-F238E27FC236}">
                <a16:creationId xmlns="" xmlns:a16="http://schemas.microsoft.com/office/drawing/2014/main" id="{66DFA40B-E14E-4E9F-B92B-2D51D6B1E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8" name="Resim 7" descr="çizim içeren bir resim&#10;&#10;Açıklama otomatik olarak oluşturuldu">
            <a:extLst>
              <a:ext uri="{FF2B5EF4-FFF2-40B4-BE49-F238E27FC236}">
                <a16:creationId xmlns="" xmlns:a16="http://schemas.microsoft.com/office/drawing/2014/main" id="{6E80F4A1-40B4-42FC-BBB4-C852EAC4A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3222" y="2276872"/>
            <a:ext cx="2905497" cy="2611269"/>
          </a:xfrm>
          <a:prstGeom prst="rect">
            <a:avLst/>
          </a:prstGeom>
        </p:spPr>
      </p:pic>
    </p:spTree>
    <p:extLst>
      <p:ext uri="{BB962C8B-B14F-4D97-AF65-F5344CB8AC3E}">
        <p14:creationId xmlns:p14="http://schemas.microsoft.com/office/powerpoint/2010/main" val="69604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53D5C4F-232B-49D2-84A9-46785F7CF6C3}"/>
              </a:ext>
            </a:extLst>
          </p:cNvPr>
          <p:cNvSpPr>
            <a:spLocks noGrp="1"/>
          </p:cNvSpPr>
          <p:nvPr>
            <p:ph type="title"/>
          </p:nvPr>
        </p:nvSpPr>
        <p:spPr>
          <a:xfrm>
            <a:off x="1917948" y="270852"/>
            <a:ext cx="9143998" cy="1020762"/>
          </a:xfrm>
        </p:spPr>
        <p:txBody>
          <a:bodyPr/>
          <a:lstStyle/>
          <a:p>
            <a:r>
              <a:rPr lang="tr-TR" b="1" dirty="0" err="1"/>
              <a:t>European</a:t>
            </a:r>
            <a:r>
              <a:rPr lang="tr-TR" b="1" dirty="0"/>
              <a:t> </a:t>
            </a:r>
            <a:r>
              <a:rPr lang="tr-TR" b="1" dirty="0" err="1"/>
              <a:t>Quality</a:t>
            </a:r>
            <a:r>
              <a:rPr lang="tr-TR" b="1" dirty="0"/>
              <a:t> </a:t>
            </a:r>
            <a:r>
              <a:rPr lang="tr-TR" b="1" dirty="0" err="1"/>
              <a:t>Label</a:t>
            </a:r>
            <a:endParaRPr lang="tr-TR" b="1" dirty="0"/>
          </a:p>
        </p:txBody>
      </p:sp>
      <p:sp>
        <p:nvSpPr>
          <p:cNvPr id="3" name="İçerik Yer Tutucusu 2">
            <a:extLst>
              <a:ext uri="{FF2B5EF4-FFF2-40B4-BE49-F238E27FC236}">
                <a16:creationId xmlns="" xmlns:a16="http://schemas.microsoft.com/office/drawing/2014/main" id="{FB0AD7C8-5A4E-4D61-BD31-E95D7B21BBE3}"/>
              </a:ext>
            </a:extLst>
          </p:cNvPr>
          <p:cNvSpPr>
            <a:spLocks noGrp="1"/>
          </p:cNvSpPr>
          <p:nvPr>
            <p:ph idx="1"/>
          </p:nvPr>
        </p:nvSpPr>
        <p:spPr>
          <a:xfrm>
            <a:off x="1522414" y="1905000"/>
            <a:ext cx="6948262" cy="4267200"/>
          </a:xfrm>
        </p:spPr>
        <p:txBody>
          <a:bodyPr>
            <a:normAutofit/>
          </a:bodyPr>
          <a:lstStyle/>
          <a:p>
            <a:r>
              <a:rPr lang="en-US" dirty="0"/>
              <a:t>European projects that receive the National Quality Label can be nominated for the European Quality Label.</a:t>
            </a:r>
          </a:p>
          <a:p>
            <a:r>
              <a:rPr lang="en-US" dirty="0"/>
              <a:t>In order to obtain a European Quality Label, at least two partners must have received the National Quality Label before.</a:t>
            </a:r>
          </a:p>
          <a:p>
            <a:r>
              <a:rPr lang="en-US" dirty="0"/>
              <a:t>The European Quality Label is issued once a year.</a:t>
            </a:r>
          </a:p>
          <a:p>
            <a:r>
              <a:rPr lang="en-US" dirty="0"/>
              <a:t>You must have a European Quality Label for the eTwinning European Awards.</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ED72DF6A-A6D3-48CE-9784-50B32CE7B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9744" y="270852"/>
            <a:ext cx="1488975" cy="1020762"/>
          </a:xfrm>
          <a:prstGeom prst="rect">
            <a:avLst/>
          </a:prstGeom>
        </p:spPr>
      </p:pic>
      <p:pic>
        <p:nvPicPr>
          <p:cNvPr id="6" name="Resim 5">
            <a:extLst>
              <a:ext uri="{FF2B5EF4-FFF2-40B4-BE49-F238E27FC236}">
                <a16:creationId xmlns="" xmlns:a16="http://schemas.microsoft.com/office/drawing/2014/main" id="{DF434FCB-BB7B-46A6-9AF8-1FB4E1CCD9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7" name="Picture 4" descr="Avrupa Kalite Etiketi">
            <a:extLst>
              <a:ext uri="{FF2B5EF4-FFF2-40B4-BE49-F238E27FC236}">
                <a16:creationId xmlns="" xmlns:a16="http://schemas.microsoft.com/office/drawing/2014/main" id="{359D5DB1-8DEB-4984-BDAE-3411C1D36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604" y="2457264"/>
            <a:ext cx="4744008" cy="316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3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4BDA53D-BE0C-43D0-B7EA-25C13C5D98DC}"/>
              </a:ext>
            </a:extLst>
          </p:cNvPr>
          <p:cNvSpPr>
            <a:spLocks noGrp="1"/>
          </p:cNvSpPr>
          <p:nvPr>
            <p:ph type="title"/>
          </p:nvPr>
        </p:nvSpPr>
        <p:spPr>
          <a:xfrm>
            <a:off x="1845940" y="213399"/>
            <a:ext cx="9143998" cy="1020762"/>
          </a:xfrm>
        </p:spPr>
        <p:txBody>
          <a:bodyPr/>
          <a:lstStyle/>
          <a:p>
            <a:r>
              <a:rPr lang="tr-TR" b="1" dirty="0" err="1"/>
              <a:t>Other</a:t>
            </a:r>
            <a:r>
              <a:rPr lang="tr-TR" b="1" dirty="0"/>
              <a:t> </a:t>
            </a:r>
            <a:r>
              <a:rPr lang="tr-TR" b="1" dirty="0" err="1"/>
              <a:t>Awards</a:t>
            </a:r>
            <a:endParaRPr lang="tr-TR" b="1" dirty="0"/>
          </a:p>
        </p:txBody>
      </p:sp>
      <p:sp>
        <p:nvSpPr>
          <p:cNvPr id="3" name="İçerik Yer Tutucusu 2">
            <a:extLst>
              <a:ext uri="{FF2B5EF4-FFF2-40B4-BE49-F238E27FC236}">
                <a16:creationId xmlns="" xmlns:a16="http://schemas.microsoft.com/office/drawing/2014/main" id="{C3CF92F4-D212-4FC8-BCAC-B9851951082F}"/>
              </a:ext>
            </a:extLst>
          </p:cNvPr>
          <p:cNvSpPr>
            <a:spLocks noGrp="1"/>
          </p:cNvSpPr>
          <p:nvPr>
            <p:ph idx="1"/>
          </p:nvPr>
        </p:nvSpPr>
        <p:spPr>
          <a:xfrm>
            <a:off x="1522414" y="1905000"/>
            <a:ext cx="9144000" cy="4682148"/>
          </a:xfrm>
        </p:spPr>
        <p:txBody>
          <a:bodyPr>
            <a:normAutofit fontScale="92500" lnSpcReduction="20000"/>
          </a:bodyPr>
          <a:lstStyle/>
          <a:p>
            <a:r>
              <a:rPr lang="tr-TR" dirty="0" err="1"/>
              <a:t>European</a:t>
            </a:r>
            <a:r>
              <a:rPr lang="tr-TR" dirty="0"/>
              <a:t> </a:t>
            </a:r>
            <a:r>
              <a:rPr lang="tr-TR" dirty="0" err="1"/>
              <a:t>eTwinning</a:t>
            </a:r>
            <a:r>
              <a:rPr lang="tr-TR" dirty="0"/>
              <a:t> </a:t>
            </a:r>
            <a:r>
              <a:rPr lang="tr-TR" dirty="0" err="1"/>
              <a:t>Awards</a:t>
            </a:r>
            <a:endParaRPr lang="tr-TR" dirty="0"/>
          </a:p>
          <a:p>
            <a:r>
              <a:rPr lang="tr-TR" dirty="0"/>
              <a:t>Special </a:t>
            </a:r>
            <a:r>
              <a:rPr lang="tr-TR" dirty="0" err="1"/>
              <a:t>Category</a:t>
            </a:r>
            <a:r>
              <a:rPr lang="tr-TR" dirty="0"/>
              <a:t> </a:t>
            </a:r>
            <a:r>
              <a:rPr lang="tr-TR" dirty="0" err="1"/>
              <a:t>Awards</a:t>
            </a:r>
            <a:endParaRPr lang="tr-TR" dirty="0"/>
          </a:p>
          <a:p>
            <a:r>
              <a:rPr lang="tr-TR" dirty="0"/>
              <a:t>* Yunus Emre </a:t>
            </a:r>
            <a:r>
              <a:rPr lang="tr-TR" dirty="0" err="1"/>
              <a:t>Humanism</a:t>
            </a:r>
            <a:r>
              <a:rPr lang="tr-TR" dirty="0"/>
              <a:t> </a:t>
            </a:r>
            <a:r>
              <a:rPr lang="tr-TR" dirty="0" err="1"/>
              <a:t>and</a:t>
            </a:r>
            <a:r>
              <a:rPr lang="tr-TR" dirty="0"/>
              <a:t> </a:t>
            </a:r>
            <a:r>
              <a:rPr lang="tr-TR" dirty="0" err="1"/>
              <a:t>Intercultural</a:t>
            </a:r>
            <a:r>
              <a:rPr lang="tr-TR" dirty="0"/>
              <a:t> </a:t>
            </a:r>
            <a:r>
              <a:rPr lang="tr-TR" dirty="0" err="1"/>
              <a:t>Understanding</a:t>
            </a:r>
            <a:r>
              <a:rPr lang="tr-TR" dirty="0"/>
              <a:t> </a:t>
            </a:r>
            <a:r>
              <a:rPr lang="tr-TR" dirty="0" err="1"/>
              <a:t>Award</a:t>
            </a:r>
            <a:endParaRPr lang="tr-TR" dirty="0"/>
          </a:p>
          <a:p>
            <a:r>
              <a:rPr lang="tr-TR" dirty="0"/>
              <a:t>* Spanish Language </a:t>
            </a:r>
            <a:r>
              <a:rPr lang="tr-TR" dirty="0" err="1"/>
              <a:t>Award</a:t>
            </a:r>
            <a:endParaRPr lang="tr-TR" dirty="0"/>
          </a:p>
          <a:p>
            <a:r>
              <a:rPr lang="tr-TR" dirty="0"/>
              <a:t>* French Language </a:t>
            </a:r>
            <a:r>
              <a:rPr lang="tr-TR" dirty="0" err="1"/>
              <a:t>Award</a:t>
            </a:r>
            <a:endParaRPr lang="tr-TR" dirty="0"/>
          </a:p>
          <a:p>
            <a:r>
              <a:rPr lang="tr-TR" dirty="0"/>
              <a:t>* Marie </a:t>
            </a:r>
            <a:r>
              <a:rPr lang="tr-TR" dirty="0" err="1"/>
              <a:t>Skłodowska</a:t>
            </a:r>
            <a:r>
              <a:rPr lang="tr-TR" dirty="0"/>
              <a:t> </a:t>
            </a:r>
            <a:r>
              <a:rPr lang="tr-TR" dirty="0" err="1"/>
              <a:t>Curie</a:t>
            </a:r>
            <a:r>
              <a:rPr lang="tr-TR" dirty="0"/>
              <a:t> </a:t>
            </a:r>
            <a:r>
              <a:rPr lang="tr-TR" dirty="0" err="1"/>
              <a:t>Award</a:t>
            </a:r>
            <a:endParaRPr lang="tr-TR" dirty="0"/>
          </a:p>
          <a:p>
            <a:r>
              <a:rPr lang="tr-TR" dirty="0"/>
              <a:t>* English Language </a:t>
            </a:r>
            <a:r>
              <a:rPr lang="tr-TR" dirty="0" err="1"/>
              <a:t>Award</a:t>
            </a:r>
            <a:endParaRPr lang="tr-TR" dirty="0"/>
          </a:p>
          <a:p>
            <a:r>
              <a:rPr lang="tr-TR" dirty="0"/>
              <a:t>* </a:t>
            </a:r>
            <a:r>
              <a:rPr lang="tr-TR" dirty="0" err="1"/>
              <a:t>Mediterranean</a:t>
            </a:r>
            <a:r>
              <a:rPr lang="tr-TR" dirty="0"/>
              <a:t> </a:t>
            </a:r>
            <a:r>
              <a:rPr lang="tr-TR" dirty="0" err="1"/>
              <a:t>Award</a:t>
            </a:r>
            <a:endParaRPr lang="tr-TR" dirty="0"/>
          </a:p>
          <a:p>
            <a:r>
              <a:rPr lang="tr-TR" dirty="0"/>
              <a:t>* “</a:t>
            </a:r>
            <a:r>
              <a:rPr lang="tr-TR" dirty="0" err="1"/>
              <a:t>Peyo</a:t>
            </a:r>
            <a:r>
              <a:rPr lang="tr-TR" dirty="0"/>
              <a:t> </a:t>
            </a:r>
            <a:r>
              <a:rPr lang="tr-TR" dirty="0" err="1"/>
              <a:t>Yavorov</a:t>
            </a:r>
            <a:r>
              <a:rPr lang="tr-TR" dirty="0"/>
              <a:t>” </a:t>
            </a:r>
            <a:r>
              <a:rPr lang="tr-TR" dirty="0" err="1"/>
              <a:t>Award</a:t>
            </a:r>
            <a:endParaRPr lang="tr-TR" dirty="0"/>
          </a:p>
          <a:p>
            <a:r>
              <a:rPr lang="tr-TR" dirty="0"/>
              <a:t>* </a:t>
            </a:r>
            <a:r>
              <a:rPr lang="tr-TR" dirty="0" err="1"/>
              <a:t>Citizenship</a:t>
            </a:r>
            <a:r>
              <a:rPr lang="tr-TR" dirty="0"/>
              <a:t> </a:t>
            </a:r>
            <a:r>
              <a:rPr lang="tr-TR" dirty="0" err="1"/>
              <a:t>Award</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29D6F3CE-DE78-4316-8A1C-739055E5A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9744" y="270852"/>
            <a:ext cx="1488975" cy="1020762"/>
          </a:xfrm>
          <a:prstGeom prst="rect">
            <a:avLst/>
          </a:prstGeom>
        </p:spPr>
      </p:pic>
      <p:pic>
        <p:nvPicPr>
          <p:cNvPr id="6" name="Resim 5">
            <a:extLst>
              <a:ext uri="{FF2B5EF4-FFF2-40B4-BE49-F238E27FC236}">
                <a16:creationId xmlns="" xmlns:a16="http://schemas.microsoft.com/office/drawing/2014/main" id="{09C7FDFE-EB57-44C2-B20E-1A0941C76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7" name="Resim 6">
            <a:extLst>
              <a:ext uri="{FF2B5EF4-FFF2-40B4-BE49-F238E27FC236}">
                <a16:creationId xmlns="" xmlns:a16="http://schemas.microsoft.com/office/drawing/2014/main" id="{40BA0505-63A3-44BB-89C0-03E81686401A}"/>
              </a:ext>
            </a:extLst>
          </p:cNvPr>
          <p:cNvPicPr>
            <a:picLocks noChangeAspect="1"/>
          </p:cNvPicPr>
          <p:nvPr/>
        </p:nvPicPr>
        <p:blipFill>
          <a:blip r:embed="rId4"/>
          <a:stretch>
            <a:fillRect/>
          </a:stretch>
        </p:blipFill>
        <p:spPr>
          <a:xfrm>
            <a:off x="8398668" y="3429000"/>
            <a:ext cx="2899566" cy="2899644"/>
          </a:xfrm>
          <a:prstGeom prst="rect">
            <a:avLst/>
          </a:prstGeom>
        </p:spPr>
      </p:pic>
    </p:spTree>
    <p:extLst>
      <p:ext uri="{BB962C8B-B14F-4D97-AF65-F5344CB8AC3E}">
        <p14:creationId xmlns:p14="http://schemas.microsoft.com/office/powerpoint/2010/main" val="374866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A5ABEE-0898-4455-9DC5-74D5ECE29095}"/>
              </a:ext>
            </a:extLst>
          </p:cNvPr>
          <p:cNvSpPr>
            <a:spLocks noGrp="1"/>
          </p:cNvSpPr>
          <p:nvPr>
            <p:ph type="title"/>
          </p:nvPr>
        </p:nvSpPr>
        <p:spPr>
          <a:xfrm>
            <a:off x="1936107" y="333455"/>
            <a:ext cx="9143998" cy="1020762"/>
          </a:xfrm>
        </p:spPr>
        <p:txBody>
          <a:bodyPr>
            <a:normAutofit/>
          </a:bodyPr>
          <a:lstStyle/>
          <a:p>
            <a:r>
              <a:rPr lang="tr-TR" sz="3600" b="1" dirty="0" err="1"/>
              <a:t>eTwinning</a:t>
            </a:r>
            <a:r>
              <a:rPr lang="tr-TR" sz="3600" b="1" dirty="0"/>
              <a:t> School</a:t>
            </a:r>
          </a:p>
        </p:txBody>
      </p:sp>
      <p:sp>
        <p:nvSpPr>
          <p:cNvPr id="3" name="İçerik Yer Tutucusu 2">
            <a:extLst>
              <a:ext uri="{FF2B5EF4-FFF2-40B4-BE49-F238E27FC236}">
                <a16:creationId xmlns="" xmlns:a16="http://schemas.microsoft.com/office/drawing/2014/main" id="{C6315C20-E4F5-4D30-AA90-7EFF2F8AB395}"/>
              </a:ext>
            </a:extLst>
          </p:cNvPr>
          <p:cNvSpPr>
            <a:spLocks noGrp="1"/>
          </p:cNvSpPr>
          <p:nvPr>
            <p:ph idx="1"/>
          </p:nvPr>
        </p:nvSpPr>
        <p:spPr>
          <a:xfrm>
            <a:off x="1125860" y="2042120"/>
            <a:ext cx="6624736" cy="4267200"/>
          </a:xfrm>
        </p:spPr>
        <p:txBody>
          <a:bodyPr/>
          <a:lstStyle/>
          <a:p>
            <a:r>
              <a:rPr lang="en-US" dirty="0"/>
              <a:t>eTwinning rewards successful work in several ways.</a:t>
            </a:r>
          </a:p>
          <a:p>
            <a:r>
              <a:rPr lang="en-US" dirty="0"/>
              <a:t>These rewards are;</a:t>
            </a:r>
          </a:p>
          <a:p>
            <a:r>
              <a:rPr lang="en-US" dirty="0"/>
              <a:t> to make all the activities in the school visible in 2017 while it was aimed at the projects and teachers in previous periods,</a:t>
            </a:r>
          </a:p>
          <a:p>
            <a:r>
              <a:rPr lang="en-US" dirty="0"/>
              <a:t>launched the eTwinning School initiative to increase school collaboration and participation.</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1AFCA336-5E3B-4154-B730-4C07FF8905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270852"/>
            <a:ext cx="1607843" cy="1102252"/>
          </a:xfrm>
          <a:prstGeom prst="rect">
            <a:avLst/>
          </a:prstGeom>
        </p:spPr>
      </p:pic>
      <p:pic>
        <p:nvPicPr>
          <p:cNvPr id="6" name="Resim 5">
            <a:extLst>
              <a:ext uri="{FF2B5EF4-FFF2-40B4-BE49-F238E27FC236}">
                <a16:creationId xmlns="" xmlns:a16="http://schemas.microsoft.com/office/drawing/2014/main" id="{1FC8ED30-A577-4E6F-8AA4-DCD2AD5E5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8" name="Resim 7" descr="yiyecek, işaret, çizim içeren bir resim&#10;&#10;Açıklama otomatik olarak oluşturuldu">
            <a:extLst>
              <a:ext uri="{FF2B5EF4-FFF2-40B4-BE49-F238E27FC236}">
                <a16:creationId xmlns="" xmlns:a16="http://schemas.microsoft.com/office/drawing/2014/main" id="{DA436F63-6BF6-4FAD-BF4F-918314B4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652" y="2235919"/>
            <a:ext cx="3324225" cy="3629025"/>
          </a:xfrm>
          <a:prstGeom prst="rect">
            <a:avLst/>
          </a:prstGeom>
        </p:spPr>
      </p:pic>
    </p:spTree>
    <p:extLst>
      <p:ext uri="{BB962C8B-B14F-4D97-AF65-F5344CB8AC3E}">
        <p14:creationId xmlns:p14="http://schemas.microsoft.com/office/powerpoint/2010/main" val="415921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259739-6368-4A4C-823C-5E8629DE5A9C}"/>
              </a:ext>
            </a:extLst>
          </p:cNvPr>
          <p:cNvSpPr>
            <a:spLocks noGrp="1"/>
          </p:cNvSpPr>
          <p:nvPr>
            <p:ph type="title"/>
          </p:nvPr>
        </p:nvSpPr>
        <p:spPr>
          <a:xfrm>
            <a:off x="2061964" y="274638"/>
            <a:ext cx="8604448" cy="1020762"/>
          </a:xfrm>
        </p:spPr>
        <p:txBody>
          <a:bodyPr/>
          <a:lstStyle/>
          <a:p>
            <a:r>
              <a:rPr lang="en-US" b="1" dirty="0"/>
              <a:t>What is required to become an eTwinning School?</a:t>
            </a:r>
            <a:endParaRPr lang="tr-TR" b="1" dirty="0"/>
          </a:p>
        </p:txBody>
      </p:sp>
      <p:sp>
        <p:nvSpPr>
          <p:cNvPr id="3" name="İçerik Yer Tutucusu 2">
            <a:extLst>
              <a:ext uri="{FF2B5EF4-FFF2-40B4-BE49-F238E27FC236}">
                <a16:creationId xmlns="" xmlns:a16="http://schemas.microsoft.com/office/drawing/2014/main" id="{4442B830-DF96-4E18-8478-CCD628776B33}"/>
              </a:ext>
            </a:extLst>
          </p:cNvPr>
          <p:cNvSpPr>
            <a:spLocks noGrp="1"/>
          </p:cNvSpPr>
          <p:nvPr>
            <p:ph idx="1"/>
          </p:nvPr>
        </p:nvSpPr>
        <p:spPr/>
        <p:txBody>
          <a:bodyPr>
            <a:normAutofit/>
          </a:bodyPr>
          <a:lstStyle/>
          <a:p>
            <a:pPr marL="457200" indent="-457200">
              <a:buFont typeface="+mj-lt"/>
              <a:buAutoNum type="arabicPeriod"/>
            </a:pPr>
            <a:r>
              <a:rPr lang="en-US" dirty="0"/>
              <a:t>The school has been registered in the eTwinning Portal for at least two years (the registration date of the school in the eTwinning system is taken as a criterion),</a:t>
            </a:r>
          </a:p>
          <a:p>
            <a:pPr marL="457200" indent="-457200">
              <a:buFont typeface="+mj-lt"/>
              <a:buAutoNum type="arabicPeriod"/>
            </a:pPr>
            <a:endParaRPr lang="en-US" dirty="0"/>
          </a:p>
          <a:p>
            <a:pPr marL="457200" indent="-457200">
              <a:buFont typeface="+mj-lt"/>
              <a:buAutoNum type="arabicPeriod"/>
            </a:pPr>
            <a:r>
              <a:rPr lang="en-US" dirty="0"/>
              <a:t> At least two of the school teachers are active eTwinning teachers during the application,</a:t>
            </a:r>
          </a:p>
          <a:p>
            <a:pPr marL="457200" indent="-457200">
              <a:buFont typeface="+mj-lt"/>
              <a:buAutoNum type="arabicPeriod"/>
            </a:pPr>
            <a:endParaRPr lang="en-US" dirty="0"/>
          </a:p>
          <a:p>
            <a:pPr marL="457200" indent="-457200">
              <a:buFont typeface="+mj-lt"/>
              <a:buAutoNum type="arabicPeriod"/>
            </a:pPr>
            <a:r>
              <a:rPr lang="en-US" dirty="0"/>
              <a:t>The school has a European eTwinning project with a National Quality Label. (In the last two years from the date of application)</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5409EF30-2305-4ADE-B68D-E51251D616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270852"/>
            <a:ext cx="1607843" cy="1102252"/>
          </a:xfrm>
          <a:prstGeom prst="rect">
            <a:avLst/>
          </a:prstGeom>
        </p:spPr>
      </p:pic>
      <p:pic>
        <p:nvPicPr>
          <p:cNvPr id="6" name="Resim 5">
            <a:extLst>
              <a:ext uri="{FF2B5EF4-FFF2-40B4-BE49-F238E27FC236}">
                <a16:creationId xmlns="" xmlns:a16="http://schemas.microsoft.com/office/drawing/2014/main" id="{52F5595B-EA28-4817-8605-8C212F872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Tree>
    <p:extLst>
      <p:ext uri="{BB962C8B-B14F-4D97-AF65-F5344CB8AC3E}">
        <p14:creationId xmlns:p14="http://schemas.microsoft.com/office/powerpoint/2010/main" val="375427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EBD50DB-6FCD-48CD-9ED8-90C28795C470}"/>
              </a:ext>
            </a:extLst>
          </p:cNvPr>
          <p:cNvSpPr>
            <a:spLocks noGrp="1"/>
          </p:cNvSpPr>
          <p:nvPr>
            <p:ph type="title"/>
          </p:nvPr>
        </p:nvSpPr>
        <p:spPr>
          <a:xfrm>
            <a:off x="1864197" y="312109"/>
            <a:ext cx="8460430" cy="1020762"/>
          </a:xfrm>
        </p:spPr>
        <p:txBody>
          <a:bodyPr/>
          <a:lstStyle/>
          <a:p>
            <a:r>
              <a:rPr lang="en-US" b="1" dirty="0"/>
              <a:t>What Are The Rules That All </a:t>
            </a:r>
            <a:r>
              <a:rPr lang="en-US" b="1" dirty="0" err="1"/>
              <a:t>Etwinners</a:t>
            </a:r>
            <a:r>
              <a:rPr lang="en-US" b="1" dirty="0"/>
              <a:t> Should Follow?</a:t>
            </a:r>
            <a:endParaRPr lang="tr-TR" b="1" dirty="0"/>
          </a:p>
        </p:txBody>
      </p:sp>
      <p:sp>
        <p:nvSpPr>
          <p:cNvPr id="3" name="İçerik Yer Tutucusu 2">
            <a:extLst>
              <a:ext uri="{FF2B5EF4-FFF2-40B4-BE49-F238E27FC236}">
                <a16:creationId xmlns="" xmlns:a16="http://schemas.microsoft.com/office/drawing/2014/main" id="{051CA3C4-7181-4B7C-9319-8E3303FE8335}"/>
              </a:ext>
            </a:extLst>
          </p:cNvPr>
          <p:cNvSpPr>
            <a:spLocks noGrp="1"/>
          </p:cNvSpPr>
          <p:nvPr>
            <p:ph idx="1"/>
          </p:nvPr>
        </p:nvSpPr>
        <p:spPr>
          <a:xfrm>
            <a:off x="1566411" y="2278691"/>
            <a:ext cx="9144000" cy="4267200"/>
          </a:xfrm>
        </p:spPr>
        <p:txBody>
          <a:bodyPr/>
          <a:lstStyle/>
          <a:p>
            <a:pPr marL="457200" indent="-457200">
              <a:buFont typeface="+mj-lt"/>
              <a:buAutoNum type="arabicPeriod"/>
            </a:pPr>
            <a:r>
              <a:rPr lang="en-US" dirty="0"/>
              <a:t>Abuse of the internal messaging system</a:t>
            </a:r>
          </a:p>
          <a:p>
            <a:pPr marL="457200" indent="-457200">
              <a:buFont typeface="+mj-lt"/>
              <a:buAutoNum type="arabicPeriod"/>
            </a:pPr>
            <a:r>
              <a:rPr lang="en-US" dirty="0"/>
              <a:t>Using eTwinning for commercial purposes</a:t>
            </a:r>
          </a:p>
          <a:p>
            <a:pPr marL="457200" indent="-457200">
              <a:buFont typeface="+mj-lt"/>
              <a:buAutoNum type="arabicPeriod"/>
            </a:pPr>
            <a:r>
              <a:rPr lang="en-US" dirty="0"/>
              <a:t>Spam in the forums</a:t>
            </a:r>
          </a:p>
          <a:p>
            <a:pPr marL="457200" indent="-457200">
              <a:buFont typeface="+mj-lt"/>
              <a:buAutoNum type="arabicPeriod"/>
            </a:pPr>
            <a:r>
              <a:rPr lang="en-US" dirty="0"/>
              <a:t>Irrelevant or inappropriate comments</a:t>
            </a:r>
          </a:p>
          <a:p>
            <a:pPr marL="457200" indent="-457200">
              <a:buFont typeface="+mj-lt"/>
              <a:buAutoNum type="arabicPeriod"/>
            </a:pPr>
            <a:r>
              <a:rPr lang="en-US" dirty="0"/>
              <a:t>Random communication requests and project invitations</a:t>
            </a:r>
          </a:p>
          <a:p>
            <a:pPr marL="457200" indent="-457200">
              <a:buFont typeface="+mj-lt"/>
              <a:buAutoNum type="arabicPeriod"/>
            </a:pPr>
            <a:r>
              <a:rPr lang="en-US" dirty="0"/>
              <a:t>Event invitation</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BDA7D8AE-CE7D-4ADD-857B-B3BA13539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4627" y="270852"/>
            <a:ext cx="1554092" cy="1065403"/>
          </a:xfrm>
          <a:prstGeom prst="rect">
            <a:avLst/>
          </a:prstGeom>
        </p:spPr>
      </p:pic>
      <p:pic>
        <p:nvPicPr>
          <p:cNvPr id="6" name="Resim 5">
            <a:extLst>
              <a:ext uri="{FF2B5EF4-FFF2-40B4-BE49-F238E27FC236}">
                <a16:creationId xmlns="" xmlns:a16="http://schemas.microsoft.com/office/drawing/2014/main" id="{8F1E6371-C8F0-437A-8327-5C61F55ED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Tree>
    <p:extLst>
      <p:ext uri="{BB962C8B-B14F-4D97-AF65-F5344CB8AC3E}">
        <p14:creationId xmlns:p14="http://schemas.microsoft.com/office/powerpoint/2010/main" val="51028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3561EB3-02A3-4017-8D29-BA0DF9303559}"/>
              </a:ext>
            </a:extLst>
          </p:cNvPr>
          <p:cNvSpPr>
            <a:spLocks noGrp="1"/>
          </p:cNvSpPr>
          <p:nvPr>
            <p:ph idx="1"/>
          </p:nvPr>
        </p:nvSpPr>
        <p:spPr>
          <a:xfrm>
            <a:off x="1522412" y="2319948"/>
            <a:ext cx="9144000" cy="4267200"/>
          </a:xfrm>
        </p:spPr>
        <p:txBody>
          <a:bodyPr/>
          <a:lstStyle/>
          <a:p>
            <a:pPr marL="0" indent="0">
              <a:buNone/>
            </a:pPr>
            <a:r>
              <a:rPr lang="en-US" dirty="0"/>
              <a:t>7. Direct threats, bullying and harassment</a:t>
            </a:r>
          </a:p>
          <a:p>
            <a:pPr marL="0" indent="0">
              <a:buNone/>
            </a:pPr>
            <a:r>
              <a:rPr lang="en-US" dirty="0"/>
              <a:t>8. Intellectual property</a:t>
            </a:r>
          </a:p>
          <a:p>
            <a:pPr marL="0" indent="0">
              <a:buNone/>
            </a:pPr>
            <a:r>
              <a:rPr lang="en-US" dirty="0"/>
              <a:t>9. Impersonation</a:t>
            </a:r>
          </a:p>
          <a:p>
            <a:pPr marL="0" indent="0">
              <a:buNone/>
            </a:pPr>
            <a:r>
              <a:rPr lang="en-US" dirty="0"/>
              <a:t>10. Students (minors)</a:t>
            </a:r>
          </a:p>
          <a:p>
            <a:pPr marL="0" indent="0">
              <a:buNone/>
            </a:pPr>
            <a:r>
              <a:rPr lang="en-US" dirty="0"/>
              <a:t>11. Private information and Sensitive data</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023C72A9-6E54-402E-B1BA-C674BD9563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270852"/>
            <a:ext cx="1679851" cy="1151617"/>
          </a:xfrm>
          <a:prstGeom prst="rect">
            <a:avLst/>
          </a:prstGeom>
        </p:spPr>
      </p:pic>
      <p:pic>
        <p:nvPicPr>
          <p:cNvPr id="6" name="Resim 5">
            <a:extLst>
              <a:ext uri="{FF2B5EF4-FFF2-40B4-BE49-F238E27FC236}">
                <a16:creationId xmlns="" xmlns:a16="http://schemas.microsoft.com/office/drawing/2014/main" id="{1695AA4C-8CFB-4370-803C-9271E14BA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
        <p:nvSpPr>
          <p:cNvPr id="8" name="Başlık 1">
            <a:extLst>
              <a:ext uri="{FF2B5EF4-FFF2-40B4-BE49-F238E27FC236}">
                <a16:creationId xmlns="" xmlns:a16="http://schemas.microsoft.com/office/drawing/2014/main" id="{79BF8B41-CA3B-4242-8B54-D35D5F974A22}"/>
              </a:ext>
            </a:extLst>
          </p:cNvPr>
          <p:cNvSpPr>
            <a:spLocks noGrp="1"/>
          </p:cNvSpPr>
          <p:nvPr>
            <p:ph type="title"/>
          </p:nvPr>
        </p:nvSpPr>
        <p:spPr>
          <a:xfrm>
            <a:off x="1864197" y="312109"/>
            <a:ext cx="8460430" cy="1020762"/>
          </a:xfrm>
        </p:spPr>
        <p:txBody>
          <a:bodyPr/>
          <a:lstStyle/>
          <a:p>
            <a:r>
              <a:rPr lang="en-US" b="1" dirty="0"/>
              <a:t>What Are The Rules That All </a:t>
            </a:r>
            <a:r>
              <a:rPr lang="en-US" b="1" dirty="0" err="1"/>
              <a:t>Etwinners</a:t>
            </a:r>
            <a:r>
              <a:rPr lang="en-US" b="1" dirty="0"/>
              <a:t> Should Follow?</a:t>
            </a:r>
            <a:endParaRPr lang="tr-TR" b="1" dirty="0"/>
          </a:p>
        </p:txBody>
      </p:sp>
    </p:spTree>
    <p:extLst>
      <p:ext uri="{BB962C8B-B14F-4D97-AF65-F5344CB8AC3E}">
        <p14:creationId xmlns:p14="http://schemas.microsoft.com/office/powerpoint/2010/main" val="37700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A4993F6-2F9F-4E29-9F02-5692EF851006}"/>
              </a:ext>
            </a:extLst>
          </p:cNvPr>
          <p:cNvSpPr>
            <a:spLocks noGrp="1"/>
          </p:cNvSpPr>
          <p:nvPr>
            <p:ph type="title"/>
          </p:nvPr>
        </p:nvSpPr>
        <p:spPr>
          <a:xfrm>
            <a:off x="1989956" y="312109"/>
            <a:ext cx="9143998" cy="1020762"/>
          </a:xfrm>
        </p:spPr>
        <p:txBody>
          <a:bodyPr/>
          <a:lstStyle/>
          <a:p>
            <a:r>
              <a:rPr lang="tr-TR" b="1" dirty="0"/>
              <a:t>Web2 </a:t>
            </a:r>
            <a:r>
              <a:rPr lang="tr-TR" b="1" dirty="0" err="1"/>
              <a:t>tools</a:t>
            </a:r>
            <a:endParaRPr lang="tr-TR" b="1" dirty="0"/>
          </a:p>
        </p:txBody>
      </p:sp>
      <p:pic>
        <p:nvPicPr>
          <p:cNvPr id="7" name="İçerik Yer Tutucusu 6">
            <a:extLst>
              <a:ext uri="{FF2B5EF4-FFF2-40B4-BE49-F238E27FC236}">
                <a16:creationId xmlns="" xmlns:a16="http://schemas.microsoft.com/office/drawing/2014/main" id="{C6186ECC-D36E-4385-BF3C-422F018278EF}"/>
              </a:ext>
            </a:extLst>
          </p:cNvPr>
          <p:cNvPicPr>
            <a:picLocks noGrp="1" noChangeAspect="1"/>
          </p:cNvPicPr>
          <p:nvPr>
            <p:ph idx="1"/>
          </p:nvPr>
        </p:nvPicPr>
        <p:blipFill>
          <a:blip r:embed="rId2"/>
          <a:stretch>
            <a:fillRect/>
          </a:stretch>
        </p:blipFill>
        <p:spPr>
          <a:xfrm rot="646837">
            <a:off x="382855" y="1869820"/>
            <a:ext cx="1473523" cy="1054360"/>
          </a:xfrm>
          <a:prstGeom prst="rect">
            <a:avLst/>
          </a:prstGeom>
        </p:spPr>
      </p:pic>
      <p:pic>
        <p:nvPicPr>
          <p:cNvPr id="4" name="Resim 3" descr="yiyecek, işaret içeren bir resim&#10;&#10;Açıklama otomatik olarak oluşturuldu">
            <a:extLst>
              <a:ext uri="{FF2B5EF4-FFF2-40B4-BE49-F238E27FC236}">
                <a16:creationId xmlns="" xmlns:a16="http://schemas.microsoft.com/office/drawing/2014/main" id="{D34F9D21-3C25-4F82-9209-08D4498C5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8869" y="270852"/>
            <a:ext cx="1679850" cy="1151616"/>
          </a:xfrm>
          <a:prstGeom prst="rect">
            <a:avLst/>
          </a:prstGeom>
        </p:spPr>
      </p:pic>
      <p:pic>
        <p:nvPicPr>
          <p:cNvPr id="6" name="Resim 5">
            <a:extLst>
              <a:ext uri="{FF2B5EF4-FFF2-40B4-BE49-F238E27FC236}">
                <a16:creationId xmlns="" xmlns:a16="http://schemas.microsoft.com/office/drawing/2014/main" id="{8EFD5AFB-6FEC-452F-A094-143AA08304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8" name="Resim 7">
            <a:extLst>
              <a:ext uri="{FF2B5EF4-FFF2-40B4-BE49-F238E27FC236}">
                <a16:creationId xmlns="" xmlns:a16="http://schemas.microsoft.com/office/drawing/2014/main" id="{933ED86F-CA84-4B97-B92D-6E4EA3501439}"/>
              </a:ext>
            </a:extLst>
          </p:cNvPr>
          <p:cNvPicPr>
            <a:picLocks noChangeAspect="1"/>
          </p:cNvPicPr>
          <p:nvPr/>
        </p:nvPicPr>
        <p:blipFill>
          <a:blip r:embed="rId5"/>
          <a:stretch>
            <a:fillRect/>
          </a:stretch>
        </p:blipFill>
        <p:spPr>
          <a:xfrm>
            <a:off x="9286984" y="3998799"/>
            <a:ext cx="2134068" cy="965438"/>
          </a:xfrm>
          <a:prstGeom prst="rect">
            <a:avLst/>
          </a:prstGeom>
        </p:spPr>
      </p:pic>
      <p:pic>
        <p:nvPicPr>
          <p:cNvPr id="9" name="Resim 8">
            <a:extLst>
              <a:ext uri="{FF2B5EF4-FFF2-40B4-BE49-F238E27FC236}">
                <a16:creationId xmlns="" xmlns:a16="http://schemas.microsoft.com/office/drawing/2014/main" id="{E250F086-F717-45A9-9422-29CEFC7312E9}"/>
              </a:ext>
            </a:extLst>
          </p:cNvPr>
          <p:cNvPicPr>
            <a:picLocks noChangeAspect="1"/>
          </p:cNvPicPr>
          <p:nvPr/>
        </p:nvPicPr>
        <p:blipFill>
          <a:blip r:embed="rId6"/>
          <a:stretch>
            <a:fillRect/>
          </a:stretch>
        </p:blipFill>
        <p:spPr>
          <a:xfrm>
            <a:off x="9866385" y="1772816"/>
            <a:ext cx="1512057" cy="1512097"/>
          </a:xfrm>
          <a:prstGeom prst="rect">
            <a:avLst/>
          </a:prstGeom>
        </p:spPr>
      </p:pic>
      <p:pic>
        <p:nvPicPr>
          <p:cNvPr id="10" name="Resim 9">
            <a:extLst>
              <a:ext uri="{FF2B5EF4-FFF2-40B4-BE49-F238E27FC236}">
                <a16:creationId xmlns="" xmlns:a16="http://schemas.microsoft.com/office/drawing/2014/main" id="{29BF9BB8-F114-46F6-98A4-420B6E74DC18}"/>
              </a:ext>
            </a:extLst>
          </p:cNvPr>
          <p:cNvPicPr>
            <a:picLocks noChangeAspect="1"/>
          </p:cNvPicPr>
          <p:nvPr/>
        </p:nvPicPr>
        <p:blipFill>
          <a:blip r:embed="rId7"/>
          <a:stretch>
            <a:fillRect/>
          </a:stretch>
        </p:blipFill>
        <p:spPr>
          <a:xfrm>
            <a:off x="7381566" y="2990610"/>
            <a:ext cx="2235690" cy="774891"/>
          </a:xfrm>
          <a:prstGeom prst="rect">
            <a:avLst/>
          </a:prstGeom>
        </p:spPr>
      </p:pic>
      <p:pic>
        <p:nvPicPr>
          <p:cNvPr id="11" name="Resim 10">
            <a:extLst>
              <a:ext uri="{FF2B5EF4-FFF2-40B4-BE49-F238E27FC236}">
                <a16:creationId xmlns="" xmlns:a16="http://schemas.microsoft.com/office/drawing/2014/main" id="{C1380456-3755-43A5-9ABB-86BB0B2329E9}"/>
              </a:ext>
            </a:extLst>
          </p:cNvPr>
          <p:cNvPicPr>
            <a:picLocks noChangeAspect="1"/>
          </p:cNvPicPr>
          <p:nvPr/>
        </p:nvPicPr>
        <p:blipFill>
          <a:blip r:embed="rId8"/>
          <a:stretch>
            <a:fillRect/>
          </a:stretch>
        </p:blipFill>
        <p:spPr>
          <a:xfrm rot="20527672">
            <a:off x="697509" y="3483675"/>
            <a:ext cx="1995808" cy="805149"/>
          </a:xfrm>
          <a:prstGeom prst="rect">
            <a:avLst/>
          </a:prstGeom>
        </p:spPr>
      </p:pic>
      <p:pic>
        <p:nvPicPr>
          <p:cNvPr id="12" name="Resim 11">
            <a:extLst>
              <a:ext uri="{FF2B5EF4-FFF2-40B4-BE49-F238E27FC236}">
                <a16:creationId xmlns="" xmlns:a16="http://schemas.microsoft.com/office/drawing/2014/main" id="{8B182349-631F-4723-8A12-4996FD877637}"/>
              </a:ext>
            </a:extLst>
          </p:cNvPr>
          <p:cNvPicPr>
            <a:picLocks noChangeAspect="1"/>
          </p:cNvPicPr>
          <p:nvPr/>
        </p:nvPicPr>
        <p:blipFill>
          <a:blip r:embed="rId9"/>
          <a:stretch>
            <a:fillRect/>
          </a:stretch>
        </p:blipFill>
        <p:spPr>
          <a:xfrm rot="21075778">
            <a:off x="5330161" y="5408272"/>
            <a:ext cx="2051560" cy="388143"/>
          </a:xfrm>
          <a:prstGeom prst="rect">
            <a:avLst/>
          </a:prstGeom>
        </p:spPr>
      </p:pic>
      <p:pic>
        <p:nvPicPr>
          <p:cNvPr id="13" name="Resim 12">
            <a:extLst>
              <a:ext uri="{FF2B5EF4-FFF2-40B4-BE49-F238E27FC236}">
                <a16:creationId xmlns="" xmlns:a16="http://schemas.microsoft.com/office/drawing/2014/main" id="{A730F0D1-FEBB-4536-AF81-76DFC74CB97C}"/>
              </a:ext>
            </a:extLst>
          </p:cNvPr>
          <p:cNvPicPr>
            <a:picLocks noChangeAspect="1"/>
          </p:cNvPicPr>
          <p:nvPr/>
        </p:nvPicPr>
        <p:blipFill>
          <a:blip r:embed="rId10"/>
          <a:stretch>
            <a:fillRect/>
          </a:stretch>
        </p:blipFill>
        <p:spPr>
          <a:xfrm>
            <a:off x="7711839" y="464594"/>
            <a:ext cx="1575145" cy="1562485"/>
          </a:xfrm>
          <a:prstGeom prst="rect">
            <a:avLst/>
          </a:prstGeom>
        </p:spPr>
      </p:pic>
      <p:pic>
        <p:nvPicPr>
          <p:cNvPr id="14" name="Resim 13">
            <a:extLst>
              <a:ext uri="{FF2B5EF4-FFF2-40B4-BE49-F238E27FC236}">
                <a16:creationId xmlns="" xmlns:a16="http://schemas.microsoft.com/office/drawing/2014/main" id="{D7E90AA0-F4E8-4911-AA93-591FF6145070}"/>
              </a:ext>
            </a:extLst>
          </p:cNvPr>
          <p:cNvPicPr>
            <a:picLocks noChangeAspect="1"/>
          </p:cNvPicPr>
          <p:nvPr/>
        </p:nvPicPr>
        <p:blipFill>
          <a:blip r:embed="rId11"/>
          <a:stretch>
            <a:fillRect/>
          </a:stretch>
        </p:blipFill>
        <p:spPr>
          <a:xfrm rot="20828209">
            <a:off x="402422" y="5457870"/>
            <a:ext cx="2376265" cy="819424"/>
          </a:xfrm>
          <a:prstGeom prst="rect">
            <a:avLst/>
          </a:prstGeom>
        </p:spPr>
      </p:pic>
      <p:pic>
        <p:nvPicPr>
          <p:cNvPr id="15" name="Resim 14">
            <a:extLst>
              <a:ext uri="{FF2B5EF4-FFF2-40B4-BE49-F238E27FC236}">
                <a16:creationId xmlns="" xmlns:a16="http://schemas.microsoft.com/office/drawing/2014/main" id="{89304EDB-ABFC-419B-A159-D968E6C3BC1D}"/>
              </a:ext>
            </a:extLst>
          </p:cNvPr>
          <p:cNvPicPr>
            <a:picLocks noChangeAspect="1"/>
          </p:cNvPicPr>
          <p:nvPr/>
        </p:nvPicPr>
        <p:blipFill>
          <a:blip r:embed="rId12"/>
          <a:stretch>
            <a:fillRect/>
          </a:stretch>
        </p:blipFill>
        <p:spPr>
          <a:xfrm rot="21197560">
            <a:off x="2314865" y="2111514"/>
            <a:ext cx="2599547" cy="792071"/>
          </a:xfrm>
          <a:prstGeom prst="rect">
            <a:avLst/>
          </a:prstGeom>
        </p:spPr>
      </p:pic>
      <p:pic>
        <p:nvPicPr>
          <p:cNvPr id="16" name="Resim 15">
            <a:extLst>
              <a:ext uri="{FF2B5EF4-FFF2-40B4-BE49-F238E27FC236}">
                <a16:creationId xmlns="" xmlns:a16="http://schemas.microsoft.com/office/drawing/2014/main" id="{211D0632-1E97-489F-8040-94EF60171D4A}"/>
              </a:ext>
            </a:extLst>
          </p:cNvPr>
          <p:cNvPicPr>
            <a:picLocks noChangeAspect="1"/>
          </p:cNvPicPr>
          <p:nvPr/>
        </p:nvPicPr>
        <p:blipFill>
          <a:blip r:embed="rId13"/>
          <a:stretch>
            <a:fillRect/>
          </a:stretch>
        </p:blipFill>
        <p:spPr>
          <a:xfrm rot="599962">
            <a:off x="9049147" y="5678122"/>
            <a:ext cx="2530980" cy="949143"/>
          </a:xfrm>
          <a:prstGeom prst="rect">
            <a:avLst/>
          </a:prstGeom>
        </p:spPr>
      </p:pic>
      <p:pic>
        <p:nvPicPr>
          <p:cNvPr id="2052" name="Picture 4" descr="Canva: Logo, Fotoğraf Tasarım App Store'da">
            <a:extLst>
              <a:ext uri="{FF2B5EF4-FFF2-40B4-BE49-F238E27FC236}">
                <a16:creationId xmlns="" xmlns:a16="http://schemas.microsoft.com/office/drawing/2014/main" id="{40E7AECE-81A7-409E-A7E9-A27C96689B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3669" y="3610655"/>
            <a:ext cx="1476376" cy="776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nline video, animasyon, logo ve website düzenleyici | Renderforest">
            <a:extLst>
              <a:ext uri="{FF2B5EF4-FFF2-40B4-BE49-F238E27FC236}">
                <a16:creationId xmlns="" xmlns:a16="http://schemas.microsoft.com/office/drawing/2014/main" id="{7AA1AF4D-37CD-485A-99C4-EC629EDE92B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283154">
            <a:off x="5912514" y="1774943"/>
            <a:ext cx="1552276" cy="8612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 xmlns:a16="http://schemas.microsoft.com/office/drawing/2014/main" id="{E387D036-32E8-43D8-AE79-9637F35A72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290136">
            <a:off x="2566020" y="4581983"/>
            <a:ext cx="2146594" cy="4459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lotagon Backgrounder - Plotagon">
            <a:extLst>
              <a:ext uri="{FF2B5EF4-FFF2-40B4-BE49-F238E27FC236}">
                <a16:creationId xmlns="" xmlns:a16="http://schemas.microsoft.com/office/drawing/2014/main" id="{53FD5922-843C-4E66-B132-056CF16D46F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619362">
            <a:off x="6657635" y="3989030"/>
            <a:ext cx="1811339" cy="7762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maze - Create &amp; Share Amazing Presentations, Websites and More">
            <a:extLst>
              <a:ext uri="{FF2B5EF4-FFF2-40B4-BE49-F238E27FC236}">
                <a16:creationId xmlns="" xmlns:a16="http://schemas.microsoft.com/office/drawing/2014/main" id="{D3CD6FD0-4499-4F12-8363-928C86D94EA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619686">
            <a:off x="4950626" y="2381076"/>
            <a:ext cx="1161096" cy="11610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rveyMonkey Nedir Nasıl Kullanılır? İnceleme 👀 - Eğiteknoloji">
            <a:extLst>
              <a:ext uri="{FF2B5EF4-FFF2-40B4-BE49-F238E27FC236}">
                <a16:creationId xmlns="" xmlns:a16="http://schemas.microsoft.com/office/drawing/2014/main" id="{D70A1C35-EEE3-470A-BF34-6BE8A6F33B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645515">
            <a:off x="7420047" y="5716924"/>
            <a:ext cx="1309688" cy="87153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 xmlns:a16="http://schemas.microsoft.com/office/drawing/2014/main" id="{42FA45B7-3621-4372-8FBE-F9E632C0059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0506017">
            <a:off x="5555828" y="263515"/>
            <a:ext cx="1132824" cy="108830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rezi Nedir by İLKE DİDEM UYSAL on Prezi">
            <a:extLst>
              <a:ext uri="{FF2B5EF4-FFF2-40B4-BE49-F238E27FC236}">
                <a16:creationId xmlns="" xmlns:a16="http://schemas.microsoft.com/office/drawing/2014/main" id="{2FCF9AC1-7DB6-499E-B2A8-690959AFC26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31110" y="5711199"/>
            <a:ext cx="1656371" cy="103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11FB305-0342-4935-A701-7D58DAF00769}"/>
              </a:ext>
            </a:extLst>
          </p:cNvPr>
          <p:cNvSpPr>
            <a:spLocks noGrp="1"/>
          </p:cNvSpPr>
          <p:nvPr>
            <p:ph type="title"/>
          </p:nvPr>
        </p:nvSpPr>
        <p:spPr>
          <a:xfrm>
            <a:off x="1917948" y="270852"/>
            <a:ext cx="8748464" cy="1024548"/>
          </a:xfrm>
        </p:spPr>
        <p:txBody>
          <a:bodyPr/>
          <a:lstStyle/>
          <a:p>
            <a:r>
              <a:rPr lang="en-US" dirty="0"/>
              <a:t>Projects Awarded with European Prize in 2020</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FA70C896-CCF2-4760-90B5-60F3D7700A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9744" y="270852"/>
            <a:ext cx="1488975" cy="1020762"/>
          </a:xfrm>
          <a:prstGeom prst="rect">
            <a:avLst/>
          </a:prstGeom>
        </p:spPr>
      </p:pic>
      <p:pic>
        <p:nvPicPr>
          <p:cNvPr id="6" name="Resim 5">
            <a:extLst>
              <a:ext uri="{FF2B5EF4-FFF2-40B4-BE49-F238E27FC236}">
                <a16:creationId xmlns="" xmlns:a16="http://schemas.microsoft.com/office/drawing/2014/main" id="{20DB2CED-0F6B-4AEF-BDD1-DB9D2D8BA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pic>
        <p:nvPicPr>
          <p:cNvPr id="7" name="Resim 6">
            <a:extLst>
              <a:ext uri="{FF2B5EF4-FFF2-40B4-BE49-F238E27FC236}">
                <a16:creationId xmlns="" xmlns:a16="http://schemas.microsoft.com/office/drawing/2014/main" id="{E45D6244-9891-492C-968A-8CA766829EFB}"/>
              </a:ext>
            </a:extLst>
          </p:cNvPr>
          <p:cNvPicPr>
            <a:picLocks noChangeAspect="1"/>
          </p:cNvPicPr>
          <p:nvPr/>
        </p:nvPicPr>
        <p:blipFill>
          <a:blip r:embed="rId4"/>
          <a:stretch>
            <a:fillRect/>
          </a:stretch>
        </p:blipFill>
        <p:spPr>
          <a:xfrm>
            <a:off x="509537" y="1480101"/>
            <a:ext cx="8454667" cy="2524963"/>
          </a:xfrm>
          <a:prstGeom prst="rect">
            <a:avLst/>
          </a:prstGeom>
        </p:spPr>
      </p:pic>
      <p:pic>
        <p:nvPicPr>
          <p:cNvPr id="8" name="Resim 7">
            <a:extLst>
              <a:ext uri="{FF2B5EF4-FFF2-40B4-BE49-F238E27FC236}">
                <a16:creationId xmlns="" xmlns:a16="http://schemas.microsoft.com/office/drawing/2014/main" id="{5272A436-76AC-4CFC-9E96-2CA0EFDC9D16}"/>
              </a:ext>
            </a:extLst>
          </p:cNvPr>
          <p:cNvPicPr>
            <a:picLocks noChangeAspect="1"/>
          </p:cNvPicPr>
          <p:nvPr/>
        </p:nvPicPr>
        <p:blipFill>
          <a:blip r:embed="rId5"/>
          <a:stretch>
            <a:fillRect/>
          </a:stretch>
        </p:blipFill>
        <p:spPr>
          <a:xfrm>
            <a:off x="5032813" y="3798987"/>
            <a:ext cx="6646475" cy="2761995"/>
          </a:xfrm>
          <a:prstGeom prst="rect">
            <a:avLst/>
          </a:prstGeom>
        </p:spPr>
      </p:pic>
    </p:spTree>
    <p:extLst>
      <p:ext uri="{BB962C8B-B14F-4D97-AF65-F5344CB8AC3E}">
        <p14:creationId xmlns:p14="http://schemas.microsoft.com/office/powerpoint/2010/main" val="48772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yiyecek, işaret içeren bir resim&#10;&#10;Açıklama otomatik olarak oluşturuldu">
            <a:extLst>
              <a:ext uri="{FF2B5EF4-FFF2-40B4-BE49-F238E27FC236}">
                <a16:creationId xmlns="" xmlns:a16="http://schemas.microsoft.com/office/drawing/2014/main" id="{B63B19B6-C21B-4667-AAC3-5D1B7642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9744" y="270852"/>
            <a:ext cx="1488975" cy="1020762"/>
          </a:xfrm>
          <a:prstGeom prst="rect">
            <a:avLst/>
          </a:prstGeom>
        </p:spPr>
      </p:pic>
      <p:pic>
        <p:nvPicPr>
          <p:cNvPr id="6" name="Resim 5">
            <a:extLst>
              <a:ext uri="{FF2B5EF4-FFF2-40B4-BE49-F238E27FC236}">
                <a16:creationId xmlns="" xmlns:a16="http://schemas.microsoft.com/office/drawing/2014/main" id="{43E4E451-A5F4-4724-A127-CD711C10E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pic>
        <p:nvPicPr>
          <p:cNvPr id="7" name="Resim 6">
            <a:extLst>
              <a:ext uri="{FF2B5EF4-FFF2-40B4-BE49-F238E27FC236}">
                <a16:creationId xmlns="" xmlns:a16="http://schemas.microsoft.com/office/drawing/2014/main" id="{A255AEC5-CDFF-4267-A066-A346BE213265}"/>
              </a:ext>
            </a:extLst>
          </p:cNvPr>
          <p:cNvPicPr>
            <a:picLocks noChangeAspect="1"/>
          </p:cNvPicPr>
          <p:nvPr/>
        </p:nvPicPr>
        <p:blipFill>
          <a:blip r:embed="rId4"/>
          <a:stretch>
            <a:fillRect/>
          </a:stretch>
        </p:blipFill>
        <p:spPr>
          <a:xfrm>
            <a:off x="477788" y="1530944"/>
            <a:ext cx="8568952" cy="2080780"/>
          </a:xfrm>
          <a:prstGeom prst="rect">
            <a:avLst/>
          </a:prstGeom>
        </p:spPr>
      </p:pic>
      <p:pic>
        <p:nvPicPr>
          <p:cNvPr id="8" name="Resim 7">
            <a:extLst>
              <a:ext uri="{FF2B5EF4-FFF2-40B4-BE49-F238E27FC236}">
                <a16:creationId xmlns="" xmlns:a16="http://schemas.microsoft.com/office/drawing/2014/main" id="{685F2C3D-6CE7-4C53-A225-91B626B738E9}"/>
              </a:ext>
            </a:extLst>
          </p:cNvPr>
          <p:cNvPicPr>
            <a:picLocks noChangeAspect="1"/>
          </p:cNvPicPr>
          <p:nvPr/>
        </p:nvPicPr>
        <p:blipFill>
          <a:blip r:embed="rId5"/>
          <a:stretch>
            <a:fillRect/>
          </a:stretch>
        </p:blipFill>
        <p:spPr>
          <a:xfrm>
            <a:off x="4366220" y="3323149"/>
            <a:ext cx="7373249" cy="3299969"/>
          </a:xfrm>
          <a:prstGeom prst="rect">
            <a:avLst/>
          </a:prstGeom>
        </p:spPr>
      </p:pic>
    </p:spTree>
    <p:extLst>
      <p:ext uri="{BB962C8B-B14F-4D97-AF65-F5344CB8AC3E}">
        <p14:creationId xmlns:p14="http://schemas.microsoft.com/office/powerpoint/2010/main" val="341435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9FA990C-24D4-4334-9303-CD2D65D61478}"/>
              </a:ext>
            </a:extLst>
          </p:cNvPr>
          <p:cNvSpPr>
            <a:spLocks noGrp="1"/>
          </p:cNvSpPr>
          <p:nvPr>
            <p:ph type="title"/>
          </p:nvPr>
        </p:nvSpPr>
        <p:spPr>
          <a:xfrm>
            <a:off x="2133972" y="288486"/>
            <a:ext cx="9143998" cy="1020762"/>
          </a:xfrm>
        </p:spPr>
        <p:txBody>
          <a:bodyPr>
            <a:normAutofit/>
          </a:bodyPr>
          <a:lstStyle/>
          <a:p>
            <a:r>
              <a:rPr lang="tr-TR" sz="3600" b="1" dirty="0" err="1"/>
              <a:t>When</a:t>
            </a:r>
            <a:r>
              <a:rPr lang="tr-TR" sz="3600" b="1" dirty="0"/>
              <a:t> </a:t>
            </a:r>
            <a:r>
              <a:rPr lang="tr-TR" sz="3600" b="1" dirty="0" err="1"/>
              <a:t>Did</a:t>
            </a:r>
            <a:r>
              <a:rPr lang="tr-TR" sz="3600" b="1" dirty="0"/>
              <a:t> İt Start?</a:t>
            </a:r>
          </a:p>
        </p:txBody>
      </p:sp>
      <p:sp>
        <p:nvSpPr>
          <p:cNvPr id="3" name="İçerik Yer Tutucusu 2">
            <a:extLst>
              <a:ext uri="{FF2B5EF4-FFF2-40B4-BE49-F238E27FC236}">
                <a16:creationId xmlns="" xmlns:a16="http://schemas.microsoft.com/office/drawing/2014/main" id="{C306B4DC-8044-4388-A9DB-4B29A49C4BA5}"/>
              </a:ext>
            </a:extLst>
          </p:cNvPr>
          <p:cNvSpPr>
            <a:spLocks noGrp="1"/>
          </p:cNvSpPr>
          <p:nvPr>
            <p:ph idx="1"/>
          </p:nvPr>
        </p:nvSpPr>
        <p:spPr/>
        <p:txBody>
          <a:bodyPr/>
          <a:lstStyle/>
          <a:p>
            <a:r>
              <a:rPr lang="en-US" dirty="0" err="1"/>
              <a:t>ETwinning</a:t>
            </a:r>
            <a:r>
              <a:rPr lang="en-US" dirty="0"/>
              <a:t>, launched in 2005 as the main action of the European Commission's e-learning Program,</a:t>
            </a:r>
          </a:p>
          <a:p>
            <a:r>
              <a:rPr lang="en-US" dirty="0"/>
              <a:t>Since 2014, it has been tightly integrated into Erasmus +, the EU Education, Training, Youth and Sports program.</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B4DDE82F-A37F-4405-9FAE-F1FE665D4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123" y="223076"/>
            <a:ext cx="1496993" cy="1026259"/>
          </a:xfrm>
          <a:prstGeom prst="rect">
            <a:avLst/>
          </a:prstGeom>
        </p:spPr>
      </p:pic>
      <p:pic>
        <p:nvPicPr>
          <p:cNvPr id="6" name="Resim 5">
            <a:extLst>
              <a:ext uri="{FF2B5EF4-FFF2-40B4-BE49-F238E27FC236}">
                <a16:creationId xmlns="" xmlns:a16="http://schemas.microsoft.com/office/drawing/2014/main" id="{4804C805-8A0B-4A94-9058-ECD71174B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8" name="Resim 7" descr="çizim içeren bir resim&#10;&#10;Açıklama otomatik olarak oluşturuldu">
            <a:extLst>
              <a:ext uri="{FF2B5EF4-FFF2-40B4-BE49-F238E27FC236}">
                <a16:creationId xmlns="" xmlns:a16="http://schemas.microsoft.com/office/drawing/2014/main" id="{19FEA2B3-3722-4694-AB2F-4BD2CCCA7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05" y="3852871"/>
            <a:ext cx="10622413" cy="3034203"/>
          </a:xfrm>
          <a:prstGeom prst="rect">
            <a:avLst/>
          </a:prstGeom>
        </p:spPr>
      </p:pic>
    </p:spTree>
    <p:extLst>
      <p:ext uri="{BB962C8B-B14F-4D97-AF65-F5344CB8AC3E}">
        <p14:creationId xmlns:p14="http://schemas.microsoft.com/office/powerpoint/2010/main" val="254855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descr="ekran görüntüsü, çizim içeren bir resim&#10;&#10;Açıklama otomatik olarak oluşturuldu">
            <a:extLst>
              <a:ext uri="{FF2B5EF4-FFF2-40B4-BE49-F238E27FC236}">
                <a16:creationId xmlns="" xmlns:a16="http://schemas.microsoft.com/office/drawing/2014/main" id="{B2C59DE0-5534-41D4-9542-48A17C3ABD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5743" y="2369493"/>
            <a:ext cx="5857337" cy="3118842"/>
          </a:xfrm>
        </p:spPr>
      </p:pic>
      <p:pic>
        <p:nvPicPr>
          <p:cNvPr id="4" name="Resim 3" descr="yiyecek, işaret içeren bir resim&#10;&#10;Açıklama otomatik olarak oluşturuldu">
            <a:extLst>
              <a:ext uri="{FF2B5EF4-FFF2-40B4-BE49-F238E27FC236}">
                <a16:creationId xmlns="" xmlns:a16="http://schemas.microsoft.com/office/drawing/2014/main" id="{25639959-8BE6-41FE-BA28-2737C86C5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9744" y="270852"/>
            <a:ext cx="1488975" cy="1020762"/>
          </a:xfrm>
          <a:prstGeom prst="rect">
            <a:avLst/>
          </a:prstGeom>
        </p:spPr>
      </p:pic>
      <p:pic>
        <p:nvPicPr>
          <p:cNvPr id="6" name="Resim 5">
            <a:extLst>
              <a:ext uri="{FF2B5EF4-FFF2-40B4-BE49-F238E27FC236}">
                <a16:creationId xmlns="" xmlns:a16="http://schemas.microsoft.com/office/drawing/2014/main" id="{08DAA670-CCFC-4E2D-BCC1-6E850A48B2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sp>
        <p:nvSpPr>
          <p:cNvPr id="7" name="Başlık 1">
            <a:extLst>
              <a:ext uri="{FF2B5EF4-FFF2-40B4-BE49-F238E27FC236}">
                <a16:creationId xmlns="" xmlns:a16="http://schemas.microsoft.com/office/drawing/2014/main" id="{965DE867-9028-40A7-950E-1A31634448F0}"/>
              </a:ext>
            </a:extLst>
          </p:cNvPr>
          <p:cNvSpPr txBox="1">
            <a:spLocks/>
          </p:cNvSpPr>
          <p:nvPr/>
        </p:nvSpPr>
        <p:spPr>
          <a:xfrm>
            <a:off x="1720180" y="476215"/>
            <a:ext cx="8748464" cy="8907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tr-TR"/>
              <a:t>2020 eTwinning Award ceremonies</a:t>
            </a:r>
            <a:endParaRPr lang="tr-TR" dirty="0"/>
          </a:p>
        </p:txBody>
      </p:sp>
    </p:spTree>
    <p:extLst>
      <p:ext uri="{BB962C8B-B14F-4D97-AF65-F5344CB8AC3E}">
        <p14:creationId xmlns:p14="http://schemas.microsoft.com/office/powerpoint/2010/main" val="45057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8DF80CE-2B16-4DD5-8435-3D3493B5E7ED}"/>
              </a:ext>
            </a:extLst>
          </p:cNvPr>
          <p:cNvSpPr>
            <a:spLocks noGrp="1"/>
          </p:cNvSpPr>
          <p:nvPr>
            <p:ph type="title"/>
          </p:nvPr>
        </p:nvSpPr>
        <p:spPr>
          <a:xfrm>
            <a:off x="1720180" y="476215"/>
            <a:ext cx="8748464" cy="890736"/>
          </a:xfrm>
        </p:spPr>
        <p:txBody>
          <a:bodyPr/>
          <a:lstStyle/>
          <a:p>
            <a:r>
              <a:rPr lang="tr-TR" dirty="0"/>
              <a:t>2020 </a:t>
            </a:r>
            <a:r>
              <a:rPr lang="tr-TR" dirty="0" err="1"/>
              <a:t>eTwinning</a:t>
            </a:r>
            <a:r>
              <a:rPr lang="tr-TR" dirty="0"/>
              <a:t> </a:t>
            </a:r>
            <a:r>
              <a:rPr lang="tr-TR" dirty="0" err="1"/>
              <a:t>Award</a:t>
            </a:r>
            <a:r>
              <a:rPr lang="tr-TR" dirty="0"/>
              <a:t> </a:t>
            </a:r>
            <a:r>
              <a:rPr lang="tr-TR" dirty="0" err="1"/>
              <a:t>ceremonies</a:t>
            </a:r>
            <a:endParaRPr lang="tr-TR" dirty="0"/>
          </a:p>
        </p:txBody>
      </p:sp>
      <p:sp>
        <p:nvSpPr>
          <p:cNvPr id="3" name="İçerik Yer Tutucusu 2">
            <a:extLst>
              <a:ext uri="{FF2B5EF4-FFF2-40B4-BE49-F238E27FC236}">
                <a16:creationId xmlns="" xmlns:a16="http://schemas.microsoft.com/office/drawing/2014/main" id="{AB33F0FF-8BC6-4620-B6AB-5681C1BCA8D3}"/>
              </a:ext>
            </a:extLst>
          </p:cNvPr>
          <p:cNvSpPr>
            <a:spLocks noGrp="1"/>
          </p:cNvSpPr>
          <p:nvPr>
            <p:ph idx="1"/>
          </p:nvPr>
        </p:nvSpPr>
        <p:spPr>
          <a:xfrm>
            <a:off x="549796" y="1905000"/>
            <a:ext cx="10116618" cy="4267200"/>
          </a:xfrm>
        </p:spPr>
        <p:txBody>
          <a:bodyPr/>
          <a:lstStyle/>
          <a:p>
            <a:pPr marL="0" indent="0">
              <a:buNone/>
            </a:pPr>
            <a:r>
              <a:rPr lang="tr-TR" dirty="0"/>
              <a:t>	</a:t>
            </a:r>
            <a:r>
              <a:rPr lang="en-US" dirty="0"/>
              <a:t>In the eTwinning Awards competition supported by the European Commission, in 2020, the eTwinning project "ASTRO-STEM", which was carried out in coordination with </a:t>
            </a:r>
            <a:r>
              <a:rPr lang="en-US" dirty="0" err="1"/>
              <a:t>Erdemli</a:t>
            </a:r>
            <a:r>
              <a:rPr lang="en-US" dirty="0"/>
              <a:t> </a:t>
            </a:r>
            <a:r>
              <a:rPr lang="en-US" dirty="0" err="1"/>
              <a:t>Borsa</a:t>
            </a:r>
            <a:r>
              <a:rPr lang="en-US" dirty="0"/>
              <a:t> Istanbul Science High School and </a:t>
            </a:r>
            <a:r>
              <a:rPr lang="en-US" dirty="0" err="1"/>
              <a:t>Bandırma</a:t>
            </a:r>
            <a:r>
              <a:rPr lang="en-US" dirty="0"/>
              <a:t> Science and Art Center, came first.</a:t>
            </a:r>
            <a:r>
              <a:rPr lang="tr-TR" dirty="0"/>
              <a:t>  </a:t>
            </a:r>
          </a:p>
          <a:p>
            <a:pPr marL="0" indent="0">
              <a:buNone/>
            </a:pPr>
            <a:endParaRPr lang="tr-TR" dirty="0"/>
          </a:p>
          <a:p>
            <a:r>
              <a:rPr lang="tr-TR" sz="4000" dirty="0">
                <a:sym typeface="Wingdings" panose="05000000000000000000" pitchFamily="2" charset="2"/>
              </a:rPr>
              <a:t>WHY NOT? </a:t>
            </a:r>
            <a:endParaRPr lang="tr-TR" sz="4000" dirty="0"/>
          </a:p>
        </p:txBody>
      </p:sp>
      <p:pic>
        <p:nvPicPr>
          <p:cNvPr id="4" name="Resim 3" descr="yiyecek, işaret içeren bir resim&#10;&#10;Açıklama otomatik olarak oluşturuldu">
            <a:extLst>
              <a:ext uri="{FF2B5EF4-FFF2-40B4-BE49-F238E27FC236}">
                <a16:creationId xmlns="" xmlns:a16="http://schemas.microsoft.com/office/drawing/2014/main" id="{21911A85-32C2-4A0C-9747-3DA7A993F7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6" y="270852"/>
            <a:ext cx="1607843" cy="1102252"/>
          </a:xfrm>
          <a:prstGeom prst="rect">
            <a:avLst/>
          </a:prstGeom>
        </p:spPr>
      </p:pic>
      <p:pic>
        <p:nvPicPr>
          <p:cNvPr id="6" name="Resim 5">
            <a:extLst>
              <a:ext uri="{FF2B5EF4-FFF2-40B4-BE49-F238E27FC236}">
                <a16:creationId xmlns="" xmlns:a16="http://schemas.microsoft.com/office/drawing/2014/main" id="{2FD2D536-0293-435C-89E6-A1BE95597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pic>
        <p:nvPicPr>
          <p:cNvPr id="8" name="Resim 7" descr="ekran görüntüsü içeren bir resim&#10;&#10;Açıklama otomatik olarak oluşturuldu">
            <a:extLst>
              <a:ext uri="{FF2B5EF4-FFF2-40B4-BE49-F238E27FC236}">
                <a16:creationId xmlns="" xmlns:a16="http://schemas.microsoft.com/office/drawing/2014/main" id="{8FC4D18D-7B9B-4DE1-9698-EE4BC557D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192" y="3341049"/>
            <a:ext cx="5459837" cy="3381438"/>
          </a:xfrm>
          <a:prstGeom prst="rect">
            <a:avLst/>
          </a:prstGeom>
        </p:spPr>
      </p:pic>
      <p:pic>
        <p:nvPicPr>
          <p:cNvPr id="2050" name="Picture 2">
            <a:extLst>
              <a:ext uri="{FF2B5EF4-FFF2-40B4-BE49-F238E27FC236}">
                <a16:creationId xmlns="" xmlns:a16="http://schemas.microsoft.com/office/drawing/2014/main" id="{C078BA21-C1A0-471D-A366-B9F5DD75C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3722" y="3530736"/>
            <a:ext cx="757041" cy="757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15AC4CA7-8E4B-4F6C-AC29-CFC8262982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8416" y="3450117"/>
            <a:ext cx="837998" cy="837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 xmlns:a16="http://schemas.microsoft.com/office/drawing/2014/main" id="{6914A7EC-0303-498A-9FE0-E0EF3F63C2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9358" y="3530737"/>
            <a:ext cx="1175404" cy="7570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file picture">
            <a:extLst>
              <a:ext uri="{FF2B5EF4-FFF2-40B4-BE49-F238E27FC236}">
                <a16:creationId xmlns="" xmlns:a16="http://schemas.microsoft.com/office/drawing/2014/main" id="{3ACA8439-0704-44B1-97B3-24BCBDD739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03365">
            <a:off x="584868" y="4897694"/>
            <a:ext cx="1612264" cy="16122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ofile picture">
            <a:extLst>
              <a:ext uri="{FF2B5EF4-FFF2-40B4-BE49-F238E27FC236}">
                <a16:creationId xmlns="" xmlns:a16="http://schemas.microsoft.com/office/drawing/2014/main" id="{141E4042-D19F-4543-8221-E524B374B2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67473">
            <a:off x="3717866" y="4902863"/>
            <a:ext cx="1704453" cy="170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474C9C7-1254-4DDF-ACE8-01E49482C88A}"/>
              </a:ext>
            </a:extLst>
          </p:cNvPr>
          <p:cNvSpPr>
            <a:spLocks noGrp="1"/>
          </p:cNvSpPr>
          <p:nvPr>
            <p:ph type="title"/>
          </p:nvPr>
        </p:nvSpPr>
        <p:spPr>
          <a:xfrm>
            <a:off x="2133972" y="385936"/>
            <a:ext cx="9143998" cy="1020762"/>
          </a:xfrm>
        </p:spPr>
        <p:txBody>
          <a:bodyPr>
            <a:normAutofit/>
          </a:bodyPr>
          <a:lstStyle/>
          <a:p>
            <a:r>
              <a:rPr lang="tr-TR" sz="4400" b="1" dirty="0">
                <a:sym typeface="Wingdings" panose="05000000000000000000" pitchFamily="2" charset="2"/>
              </a:rPr>
              <a:t>CONGRATULATIONS!!!! </a:t>
            </a:r>
            <a:endParaRPr lang="tr-TR" sz="4400" b="1" dirty="0"/>
          </a:p>
        </p:txBody>
      </p:sp>
      <p:pic>
        <p:nvPicPr>
          <p:cNvPr id="8" name="İçerik Yer Tutucusu 7" descr="kişi, kadın, tablo, poz içeren bir resim&#10;&#10;Açıklama otomatik olarak oluşturuldu">
            <a:extLst>
              <a:ext uri="{FF2B5EF4-FFF2-40B4-BE49-F238E27FC236}">
                <a16:creationId xmlns="" xmlns:a16="http://schemas.microsoft.com/office/drawing/2014/main" id="{60D904E6-819C-4402-A6A5-FDE05BAA8C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3066" y="2060848"/>
            <a:ext cx="5382691" cy="4267200"/>
          </a:xfrm>
        </p:spPr>
      </p:pic>
      <p:pic>
        <p:nvPicPr>
          <p:cNvPr id="4" name="Resim 3" descr="yiyecek, işaret içeren bir resim&#10;&#10;Açıklama otomatik olarak oluşturuldu">
            <a:extLst>
              <a:ext uri="{FF2B5EF4-FFF2-40B4-BE49-F238E27FC236}">
                <a16:creationId xmlns="" xmlns:a16="http://schemas.microsoft.com/office/drawing/2014/main" id="{49BE442F-2B85-48F3-8EF4-1F5EEB587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9744" y="270852"/>
            <a:ext cx="1488975" cy="1020762"/>
          </a:xfrm>
          <a:prstGeom prst="rect">
            <a:avLst/>
          </a:prstGeom>
        </p:spPr>
      </p:pic>
      <p:pic>
        <p:nvPicPr>
          <p:cNvPr id="6" name="Resim 5">
            <a:extLst>
              <a:ext uri="{FF2B5EF4-FFF2-40B4-BE49-F238E27FC236}">
                <a16:creationId xmlns="" xmlns:a16="http://schemas.microsoft.com/office/drawing/2014/main" id="{9C4A0263-2244-48EA-9BF4-30CF25183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spTree>
    <p:extLst>
      <p:ext uri="{BB962C8B-B14F-4D97-AF65-F5344CB8AC3E}">
        <p14:creationId xmlns:p14="http://schemas.microsoft.com/office/powerpoint/2010/main" val="31325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EAA9107-F0AE-40B3-A8C3-4B5EB8D020E0}"/>
              </a:ext>
            </a:extLst>
          </p:cNvPr>
          <p:cNvSpPr>
            <a:spLocks noGrp="1"/>
          </p:cNvSpPr>
          <p:nvPr>
            <p:ph type="title"/>
          </p:nvPr>
        </p:nvSpPr>
        <p:spPr>
          <a:xfrm>
            <a:off x="1522413" y="2204864"/>
            <a:ext cx="9143998" cy="4032448"/>
          </a:xfrm>
        </p:spPr>
        <p:txBody>
          <a:bodyPr>
            <a:normAutofit/>
          </a:bodyPr>
          <a:lstStyle/>
          <a:p>
            <a:r>
              <a:rPr lang="tr-TR" sz="4000" dirty="0" err="1"/>
              <a:t>Thank</a:t>
            </a:r>
            <a:r>
              <a:rPr lang="tr-TR" sz="4000" dirty="0"/>
              <a:t> </a:t>
            </a:r>
            <a:r>
              <a:rPr lang="tr-TR" sz="4000" dirty="0" err="1"/>
              <a:t>you</a:t>
            </a:r>
            <a:r>
              <a:rPr lang="tr-TR" sz="4000" dirty="0"/>
              <a:t> to everyone…</a:t>
            </a:r>
            <a:r>
              <a:rPr lang="tr-TR" dirty="0"/>
              <a:t/>
            </a:r>
            <a:br>
              <a:rPr lang="tr-TR" dirty="0"/>
            </a:br>
            <a:r>
              <a:rPr lang="tr-TR" dirty="0"/>
              <a:t/>
            </a:r>
            <a:br>
              <a:rPr lang="tr-TR" dirty="0"/>
            </a:br>
            <a:r>
              <a:rPr lang="tr-TR" dirty="0"/>
              <a:t/>
            </a:r>
            <a:br>
              <a:rPr lang="tr-TR" dirty="0"/>
            </a:br>
            <a:r>
              <a:rPr lang="tr-TR" dirty="0" err="1"/>
              <a:t>Happy</a:t>
            </a:r>
            <a:r>
              <a:rPr lang="tr-TR" dirty="0"/>
              <a:t> </a:t>
            </a:r>
            <a:r>
              <a:rPr lang="tr-TR" dirty="0" err="1"/>
              <a:t>eTwinning</a:t>
            </a:r>
            <a:r>
              <a:rPr lang="tr-TR" dirty="0"/>
              <a:t> </a:t>
            </a:r>
            <a:r>
              <a:rPr lang="tr-TR" dirty="0" err="1"/>
              <a:t>Day</a:t>
            </a:r>
            <a:r>
              <a:rPr lang="tr-TR" dirty="0"/>
              <a:t/>
            </a:r>
            <a:br>
              <a:rPr lang="tr-TR" dirty="0"/>
            </a:br>
            <a:r>
              <a:rPr lang="tr-TR" dirty="0"/>
              <a:t/>
            </a:r>
            <a:br>
              <a:rPr lang="tr-TR" dirty="0"/>
            </a:b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DAC60910-5043-4625-BDD3-CC6CD90145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270852"/>
            <a:ext cx="1679851" cy="1151617"/>
          </a:xfrm>
          <a:prstGeom prst="rect">
            <a:avLst/>
          </a:prstGeom>
        </p:spPr>
      </p:pic>
      <p:pic>
        <p:nvPicPr>
          <p:cNvPr id="6" name="Resim 5">
            <a:extLst>
              <a:ext uri="{FF2B5EF4-FFF2-40B4-BE49-F238E27FC236}">
                <a16:creationId xmlns="" xmlns:a16="http://schemas.microsoft.com/office/drawing/2014/main" id="{4ADFD097-5475-4DB0-9E83-BE40A636D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spTree>
    <p:extLst>
      <p:ext uri="{BB962C8B-B14F-4D97-AF65-F5344CB8AC3E}">
        <p14:creationId xmlns:p14="http://schemas.microsoft.com/office/powerpoint/2010/main" val="2361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AA778F4-B2CE-40FC-A758-7C04D71E4CD2}"/>
              </a:ext>
            </a:extLst>
          </p:cNvPr>
          <p:cNvSpPr>
            <a:spLocks noGrp="1"/>
          </p:cNvSpPr>
          <p:nvPr>
            <p:ph type="title"/>
          </p:nvPr>
        </p:nvSpPr>
        <p:spPr>
          <a:xfrm>
            <a:off x="1917948" y="274638"/>
            <a:ext cx="9143998" cy="1020762"/>
          </a:xfrm>
        </p:spPr>
        <p:txBody>
          <a:bodyPr>
            <a:normAutofit/>
          </a:bodyPr>
          <a:lstStyle/>
          <a:p>
            <a:r>
              <a:rPr lang="tr-TR" sz="3600" b="1" dirty="0"/>
              <a:t>How is </a:t>
            </a:r>
            <a:r>
              <a:rPr lang="tr-TR" sz="3600" b="1" dirty="0" err="1"/>
              <a:t>eTwinning</a:t>
            </a:r>
            <a:r>
              <a:rPr lang="tr-TR" sz="3600" b="1" dirty="0"/>
              <a:t> </a:t>
            </a:r>
            <a:r>
              <a:rPr lang="tr-TR" sz="3600" b="1" dirty="0" err="1"/>
              <a:t>Managed</a:t>
            </a:r>
            <a:r>
              <a:rPr lang="tr-TR" sz="3600" b="1" dirty="0"/>
              <a:t>?</a:t>
            </a:r>
          </a:p>
        </p:txBody>
      </p:sp>
      <p:sp>
        <p:nvSpPr>
          <p:cNvPr id="3" name="İçerik Yer Tutucusu 2">
            <a:extLst>
              <a:ext uri="{FF2B5EF4-FFF2-40B4-BE49-F238E27FC236}">
                <a16:creationId xmlns="" xmlns:a16="http://schemas.microsoft.com/office/drawing/2014/main" id="{8A04E00B-5619-4989-8E3A-6CFA3B9A5E8C}"/>
              </a:ext>
            </a:extLst>
          </p:cNvPr>
          <p:cNvSpPr>
            <a:spLocks noGrp="1"/>
          </p:cNvSpPr>
          <p:nvPr>
            <p:ph idx="1"/>
          </p:nvPr>
        </p:nvSpPr>
        <p:spPr/>
        <p:txBody>
          <a:bodyPr/>
          <a:lstStyle/>
          <a:p>
            <a:r>
              <a:rPr lang="en-US" dirty="0"/>
              <a:t>The Central Support Service is managed by the European </a:t>
            </a:r>
            <a:r>
              <a:rPr lang="en-US" dirty="0" err="1"/>
              <a:t>Schoolnet</a:t>
            </a:r>
            <a:r>
              <a:rPr lang="en-US" dirty="0"/>
              <a:t>, which is the international collaboration of 34 European Ministries of Education that improve education for schools, teachers and students in Europe.</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72BA6AFC-38D4-4B82-8BDB-5CDF686FA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877" y="270852"/>
            <a:ext cx="1607842" cy="1102252"/>
          </a:xfrm>
          <a:prstGeom prst="rect">
            <a:avLst/>
          </a:prstGeom>
        </p:spPr>
      </p:pic>
      <p:pic>
        <p:nvPicPr>
          <p:cNvPr id="6" name="Resim 5">
            <a:extLst>
              <a:ext uri="{FF2B5EF4-FFF2-40B4-BE49-F238E27FC236}">
                <a16:creationId xmlns="" xmlns:a16="http://schemas.microsoft.com/office/drawing/2014/main" id="{5DA3FB05-EC6D-4A2B-B840-C4E4ACAF2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pic>
        <p:nvPicPr>
          <p:cNvPr id="8" name="Resim 7" descr="bıçak içeren bir resim&#10;&#10;Açıklama otomatik olarak oluşturuldu">
            <a:extLst>
              <a:ext uri="{FF2B5EF4-FFF2-40B4-BE49-F238E27FC236}">
                <a16:creationId xmlns="" xmlns:a16="http://schemas.microsoft.com/office/drawing/2014/main" id="{7025F360-E138-4F52-AAF2-E98289B47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988" y="4293096"/>
            <a:ext cx="6894034" cy="1656184"/>
          </a:xfrm>
          <a:prstGeom prst="rect">
            <a:avLst/>
          </a:prstGeom>
        </p:spPr>
      </p:pic>
    </p:spTree>
    <p:extLst>
      <p:ext uri="{BB962C8B-B14F-4D97-AF65-F5344CB8AC3E}">
        <p14:creationId xmlns:p14="http://schemas.microsoft.com/office/powerpoint/2010/main" val="223505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Çevrimiçi Medya 1" title="eTwinning Jingle">
            <a:hlinkClick r:id="" action="ppaction://media"/>
            <a:extLst>
              <a:ext uri="{FF2B5EF4-FFF2-40B4-BE49-F238E27FC236}">
                <a16:creationId xmlns="" xmlns:a16="http://schemas.microsoft.com/office/drawing/2014/main" id="{A39AC7AA-EE63-4A2F-99C9-B6CDFC84CF9F}"/>
              </a:ext>
            </a:extLst>
          </p:cNvPr>
          <p:cNvPicPr>
            <a:picLocks noRot="1" noChangeAspect="1"/>
          </p:cNvPicPr>
          <p:nvPr>
            <a:videoFile r:link="rId1"/>
          </p:nvPr>
        </p:nvPicPr>
        <p:blipFill>
          <a:blip r:embed="rId3"/>
          <a:stretch>
            <a:fillRect/>
          </a:stretch>
        </p:blipFill>
        <p:spPr>
          <a:xfrm>
            <a:off x="2138142" y="1700808"/>
            <a:ext cx="7912540" cy="4450804"/>
          </a:xfrm>
          <a:prstGeom prst="rect">
            <a:avLst/>
          </a:prstGeom>
        </p:spPr>
      </p:pic>
      <p:sp>
        <p:nvSpPr>
          <p:cNvPr id="5" name="Başlık 1">
            <a:extLst>
              <a:ext uri="{FF2B5EF4-FFF2-40B4-BE49-F238E27FC236}">
                <a16:creationId xmlns="" xmlns:a16="http://schemas.microsoft.com/office/drawing/2014/main" id="{EA3DD48C-063C-405C-A3F7-1C9A5D3E20AC}"/>
              </a:ext>
            </a:extLst>
          </p:cNvPr>
          <p:cNvSpPr>
            <a:spLocks noGrp="1"/>
          </p:cNvSpPr>
          <p:nvPr>
            <p:ph type="title"/>
          </p:nvPr>
        </p:nvSpPr>
        <p:spPr>
          <a:xfrm>
            <a:off x="1663322" y="312109"/>
            <a:ext cx="9143998" cy="1020762"/>
          </a:xfrm>
        </p:spPr>
        <p:txBody>
          <a:bodyPr>
            <a:normAutofit fontScale="90000"/>
          </a:bodyPr>
          <a:lstStyle/>
          <a:p>
            <a:r>
              <a:rPr lang="en-US" sz="3600" b="1" dirty="0"/>
              <a:t>Which Countries Are Included in This System?</a:t>
            </a:r>
            <a:endParaRPr lang="tr-TR" sz="3600" b="1" dirty="0"/>
          </a:p>
        </p:txBody>
      </p:sp>
      <p:pic>
        <p:nvPicPr>
          <p:cNvPr id="6" name="Resim 5" descr="yiyecek, işaret içeren bir resim&#10;&#10;Açıklama otomatik olarak oluşturuldu">
            <a:extLst>
              <a:ext uri="{FF2B5EF4-FFF2-40B4-BE49-F238E27FC236}">
                <a16:creationId xmlns="" xmlns:a16="http://schemas.microsoft.com/office/drawing/2014/main" id="{BDA7E7DC-1467-4ED5-9308-D8B0500BE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388624"/>
            <a:ext cx="1377363" cy="944247"/>
          </a:xfrm>
          <a:prstGeom prst="rect">
            <a:avLst/>
          </a:prstGeom>
        </p:spPr>
      </p:pic>
      <p:pic>
        <p:nvPicPr>
          <p:cNvPr id="9" name="Resim 8">
            <a:extLst>
              <a:ext uri="{FF2B5EF4-FFF2-40B4-BE49-F238E27FC236}">
                <a16:creationId xmlns="" xmlns:a16="http://schemas.microsoft.com/office/drawing/2014/main" id="{DF723325-56D1-48DA-820D-3C7A9A511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Tree>
    <p:extLst>
      <p:ext uri="{BB962C8B-B14F-4D97-AF65-F5344CB8AC3E}">
        <p14:creationId xmlns:p14="http://schemas.microsoft.com/office/powerpoint/2010/main" val="215470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8FB50BB-7575-435D-85E1-DBDAE9851DEB}"/>
              </a:ext>
            </a:extLst>
          </p:cNvPr>
          <p:cNvSpPr>
            <a:spLocks noGrp="1"/>
          </p:cNvSpPr>
          <p:nvPr>
            <p:ph type="title"/>
          </p:nvPr>
        </p:nvSpPr>
        <p:spPr>
          <a:xfrm>
            <a:off x="1663322" y="312109"/>
            <a:ext cx="9143998" cy="1020762"/>
          </a:xfrm>
        </p:spPr>
        <p:txBody>
          <a:bodyPr>
            <a:normAutofit fontScale="90000"/>
          </a:bodyPr>
          <a:lstStyle/>
          <a:p>
            <a:r>
              <a:rPr lang="en-US" sz="3600" b="1" dirty="0"/>
              <a:t>Which Countries Are Included in This System?</a:t>
            </a:r>
            <a:endParaRPr lang="tr-TR" sz="3600" b="1" dirty="0"/>
          </a:p>
        </p:txBody>
      </p:sp>
      <p:pic>
        <p:nvPicPr>
          <p:cNvPr id="8" name="İçerik Yer Tutucusu 7" descr="metin, harita içeren bir resim&#10;&#10;Açıklama otomatik olarak oluşturuldu">
            <a:extLst>
              <a:ext uri="{FF2B5EF4-FFF2-40B4-BE49-F238E27FC236}">
                <a16:creationId xmlns="" xmlns:a16="http://schemas.microsoft.com/office/drawing/2014/main" id="{B5A440B0-BB82-4009-8545-EF91174282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7663" y="1700808"/>
            <a:ext cx="8425221" cy="4674267"/>
          </a:xfrm>
        </p:spPr>
      </p:pic>
      <p:pic>
        <p:nvPicPr>
          <p:cNvPr id="4" name="Resim 3" descr="yiyecek, işaret içeren bir resim&#10;&#10;Açıklama otomatik olarak oluşturuldu">
            <a:extLst>
              <a:ext uri="{FF2B5EF4-FFF2-40B4-BE49-F238E27FC236}">
                <a16:creationId xmlns="" xmlns:a16="http://schemas.microsoft.com/office/drawing/2014/main" id="{0AB1E4B7-86F7-43AF-BDD2-589E582B1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908" y="388624"/>
            <a:ext cx="1377363" cy="944247"/>
          </a:xfrm>
          <a:prstGeom prst="rect">
            <a:avLst/>
          </a:prstGeom>
        </p:spPr>
      </p:pic>
      <p:pic>
        <p:nvPicPr>
          <p:cNvPr id="6" name="Resim 5">
            <a:extLst>
              <a:ext uri="{FF2B5EF4-FFF2-40B4-BE49-F238E27FC236}">
                <a16:creationId xmlns="" xmlns:a16="http://schemas.microsoft.com/office/drawing/2014/main" id="{8D190C09-1D27-4886-A445-3AC71B30A7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
        <p:nvSpPr>
          <p:cNvPr id="9" name="Metin kutusu 8">
            <a:extLst>
              <a:ext uri="{FF2B5EF4-FFF2-40B4-BE49-F238E27FC236}">
                <a16:creationId xmlns="" xmlns:a16="http://schemas.microsoft.com/office/drawing/2014/main" id="{89038539-ABD4-449A-AE12-F89BF442E964}"/>
              </a:ext>
            </a:extLst>
          </p:cNvPr>
          <p:cNvSpPr txBox="1"/>
          <p:nvPr/>
        </p:nvSpPr>
        <p:spPr>
          <a:xfrm>
            <a:off x="2035228" y="6375075"/>
            <a:ext cx="8400185" cy="424732"/>
          </a:xfrm>
          <a:prstGeom prst="rect">
            <a:avLst/>
          </a:prstGeom>
          <a:noFill/>
        </p:spPr>
        <p:txBody>
          <a:bodyPr wrap="none" rtlCol="0">
            <a:spAutoFit/>
          </a:bodyPr>
          <a:lstStyle/>
          <a:p>
            <a:pPr>
              <a:lnSpc>
                <a:spcPct val="90000"/>
              </a:lnSpc>
            </a:pPr>
            <a:r>
              <a:rPr lang="en-US" sz="2400" dirty="0"/>
              <a:t>44 countries from Europe and beyond are included in the system.</a:t>
            </a:r>
            <a:endParaRPr lang="tr-TR" sz="2400" dirty="0"/>
          </a:p>
        </p:txBody>
      </p:sp>
    </p:spTree>
    <p:extLst>
      <p:ext uri="{BB962C8B-B14F-4D97-AF65-F5344CB8AC3E}">
        <p14:creationId xmlns:p14="http://schemas.microsoft.com/office/powerpoint/2010/main" val="111225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FB0B13E-BD6D-407B-BA42-0A1C8460EE95}"/>
              </a:ext>
            </a:extLst>
          </p:cNvPr>
          <p:cNvSpPr>
            <a:spLocks noGrp="1"/>
          </p:cNvSpPr>
          <p:nvPr>
            <p:ph type="title"/>
          </p:nvPr>
        </p:nvSpPr>
        <p:spPr>
          <a:xfrm>
            <a:off x="1989956" y="274637"/>
            <a:ext cx="8676456" cy="1049101"/>
          </a:xfrm>
        </p:spPr>
        <p:txBody>
          <a:bodyPr/>
          <a:lstStyle/>
          <a:p>
            <a:r>
              <a:rPr lang="en-US" dirty="0"/>
              <a:t>How many people are we in the eTwinning system?</a:t>
            </a:r>
            <a:endParaRPr lang="tr-TR" dirty="0"/>
          </a:p>
        </p:txBody>
      </p:sp>
      <p:pic>
        <p:nvPicPr>
          <p:cNvPr id="7" name="İçerik Yer Tutucusu 6" descr="saat içeren bir resim&#10;&#10;Açıklama otomatik olarak oluşturuldu">
            <a:extLst>
              <a:ext uri="{FF2B5EF4-FFF2-40B4-BE49-F238E27FC236}">
                <a16:creationId xmlns="" xmlns:a16="http://schemas.microsoft.com/office/drawing/2014/main" id="{87D9EBA3-B597-4547-AF43-910F02FCC0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996" y="2204864"/>
            <a:ext cx="6412982" cy="3413146"/>
          </a:xfrm>
        </p:spPr>
      </p:pic>
      <p:pic>
        <p:nvPicPr>
          <p:cNvPr id="4" name="Resim 3" descr="yiyecek, işaret içeren bir resim&#10;&#10;Açıklama otomatik olarak oluşturuldu">
            <a:extLst>
              <a:ext uri="{FF2B5EF4-FFF2-40B4-BE49-F238E27FC236}">
                <a16:creationId xmlns="" xmlns:a16="http://schemas.microsoft.com/office/drawing/2014/main" id="{016CC42E-3B5E-4596-9BAF-613530EC2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2884" y="270852"/>
            <a:ext cx="1535835" cy="1052887"/>
          </a:xfrm>
          <a:prstGeom prst="rect">
            <a:avLst/>
          </a:prstGeom>
        </p:spPr>
      </p:pic>
      <p:pic>
        <p:nvPicPr>
          <p:cNvPr id="6" name="Resim 5">
            <a:extLst>
              <a:ext uri="{FF2B5EF4-FFF2-40B4-BE49-F238E27FC236}">
                <a16:creationId xmlns="" xmlns:a16="http://schemas.microsoft.com/office/drawing/2014/main" id="{87A7DC96-C168-4FFD-BA05-8B7997AC5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108" y="156866"/>
            <a:ext cx="1256305" cy="1256305"/>
          </a:xfrm>
          <a:prstGeom prst="rect">
            <a:avLst/>
          </a:prstGeom>
        </p:spPr>
      </p:pic>
      <p:cxnSp>
        <p:nvCxnSpPr>
          <p:cNvPr id="9" name="Düz Ok Bağlayıcısı 8">
            <a:extLst>
              <a:ext uri="{FF2B5EF4-FFF2-40B4-BE49-F238E27FC236}">
                <a16:creationId xmlns="" xmlns:a16="http://schemas.microsoft.com/office/drawing/2014/main" id="{0E86FD0B-1E21-4DCD-88F3-896F733342F3}"/>
              </a:ext>
            </a:extLst>
          </p:cNvPr>
          <p:cNvCxnSpPr>
            <a:cxnSpLocks/>
          </p:cNvCxnSpPr>
          <p:nvPr/>
        </p:nvCxnSpPr>
        <p:spPr>
          <a:xfrm>
            <a:off x="7822604" y="2924944"/>
            <a:ext cx="1656184" cy="1656184"/>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 xmlns:a16="http://schemas.microsoft.com/office/drawing/2014/main" id="{15AF02DE-2B8C-42AE-B7F2-7943EAF22D70}"/>
              </a:ext>
            </a:extLst>
          </p:cNvPr>
          <p:cNvSpPr txBox="1"/>
          <p:nvPr/>
        </p:nvSpPr>
        <p:spPr>
          <a:xfrm>
            <a:off x="9034735" y="4756443"/>
            <a:ext cx="2843984" cy="1089529"/>
          </a:xfrm>
          <a:prstGeom prst="rect">
            <a:avLst/>
          </a:prstGeom>
          <a:noFill/>
        </p:spPr>
        <p:txBody>
          <a:bodyPr wrap="none" rtlCol="0">
            <a:spAutoFit/>
          </a:bodyPr>
          <a:lstStyle/>
          <a:p>
            <a:pPr>
              <a:lnSpc>
                <a:spcPct val="90000"/>
              </a:lnSpc>
            </a:pPr>
            <a:r>
              <a:rPr lang="tr-TR" sz="2400" dirty="0" err="1"/>
              <a:t>We</a:t>
            </a:r>
            <a:r>
              <a:rPr lang="tr-TR" sz="2400" dirty="0"/>
              <a:t> </a:t>
            </a:r>
            <a:r>
              <a:rPr lang="tr-TR" sz="2400" dirty="0" err="1"/>
              <a:t>are</a:t>
            </a:r>
            <a:r>
              <a:rPr lang="tr-TR" sz="2400" dirty="0"/>
              <a:t> </a:t>
            </a:r>
            <a:r>
              <a:rPr lang="tr-TR" sz="2400" dirty="0" err="1"/>
              <a:t>among</a:t>
            </a:r>
            <a:r>
              <a:rPr lang="tr-TR" sz="2400" dirty="0"/>
              <a:t> </a:t>
            </a:r>
            <a:r>
              <a:rPr lang="tr-TR" sz="2400" dirty="0" err="1"/>
              <a:t>them</a:t>
            </a:r>
            <a:r>
              <a:rPr lang="tr-TR" sz="2400" dirty="0"/>
              <a:t>;</a:t>
            </a:r>
          </a:p>
          <a:p>
            <a:pPr>
              <a:lnSpc>
                <a:spcPct val="90000"/>
              </a:lnSpc>
            </a:pPr>
            <a:endParaRPr lang="tr-TR" sz="2400" dirty="0"/>
          </a:p>
          <a:p>
            <a:pPr>
              <a:lnSpc>
                <a:spcPct val="90000"/>
              </a:lnSpc>
            </a:pPr>
            <a:r>
              <a:rPr lang="tr-TR" sz="2400" dirty="0"/>
              <a:t> ASTRO-STEM </a:t>
            </a:r>
            <a:r>
              <a:rPr lang="tr-TR" sz="2400" dirty="0">
                <a:sym typeface="Wingdings" panose="05000000000000000000" pitchFamily="2" charset="2"/>
              </a:rPr>
              <a:t></a:t>
            </a:r>
            <a:endParaRPr lang="tr-TR" sz="2400" dirty="0"/>
          </a:p>
        </p:txBody>
      </p:sp>
    </p:spTree>
    <p:extLst>
      <p:ext uri="{BB962C8B-B14F-4D97-AF65-F5344CB8AC3E}">
        <p14:creationId xmlns:p14="http://schemas.microsoft.com/office/powerpoint/2010/main" val="228763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DA70193-4A13-4E1F-937C-548B87D81C4D}"/>
              </a:ext>
            </a:extLst>
          </p:cNvPr>
          <p:cNvSpPr>
            <a:spLocks noGrp="1"/>
          </p:cNvSpPr>
          <p:nvPr>
            <p:ph type="title"/>
          </p:nvPr>
        </p:nvSpPr>
        <p:spPr>
          <a:xfrm>
            <a:off x="1862807" y="429881"/>
            <a:ext cx="8526937" cy="1020762"/>
          </a:xfrm>
        </p:spPr>
        <p:txBody>
          <a:bodyPr>
            <a:normAutofit/>
          </a:bodyPr>
          <a:lstStyle/>
          <a:p>
            <a:r>
              <a:rPr lang="tr-TR" sz="4000" b="1" dirty="0" err="1"/>
              <a:t>Who</a:t>
            </a:r>
            <a:r>
              <a:rPr lang="tr-TR" sz="4000" b="1" dirty="0"/>
              <a:t> Can </a:t>
            </a:r>
            <a:r>
              <a:rPr lang="tr-TR" sz="4000" b="1" dirty="0" err="1"/>
              <a:t>Use</a:t>
            </a:r>
            <a:r>
              <a:rPr lang="tr-TR" sz="4000" b="1" dirty="0"/>
              <a:t> </a:t>
            </a:r>
            <a:r>
              <a:rPr lang="tr-TR" sz="4000" b="1" dirty="0" err="1"/>
              <a:t>eTwinning</a:t>
            </a:r>
            <a:r>
              <a:rPr lang="tr-TR" sz="4000" b="1" dirty="0"/>
              <a:t>?</a:t>
            </a:r>
          </a:p>
        </p:txBody>
      </p:sp>
      <p:sp>
        <p:nvSpPr>
          <p:cNvPr id="3" name="İçerik Yer Tutucusu 2">
            <a:extLst>
              <a:ext uri="{FF2B5EF4-FFF2-40B4-BE49-F238E27FC236}">
                <a16:creationId xmlns="" xmlns:a16="http://schemas.microsoft.com/office/drawing/2014/main" id="{DDF63D59-9AAB-498D-A04B-7BE7DE09DF5B}"/>
              </a:ext>
            </a:extLst>
          </p:cNvPr>
          <p:cNvSpPr>
            <a:spLocks noGrp="1"/>
          </p:cNvSpPr>
          <p:nvPr>
            <p:ph idx="1"/>
          </p:nvPr>
        </p:nvSpPr>
        <p:spPr/>
        <p:txBody>
          <a:bodyPr/>
          <a:lstStyle/>
          <a:p>
            <a:r>
              <a:rPr lang="en-US" dirty="0"/>
              <a:t>It provides a platform for staff (teachers, principals, librarians, etc.) working in one of the participating schools in European countries.</a:t>
            </a:r>
          </a:p>
          <a:p>
            <a:endParaRPr lang="en-US" dirty="0"/>
          </a:p>
          <a:p>
            <a:r>
              <a:rPr lang="en-US" dirty="0"/>
              <a:t>Preschool, primary, secondary and high school schools can all participate (students age range 3-19).</a:t>
            </a:r>
          </a:p>
          <a:p>
            <a:endParaRPr lang="en-US" dirty="0"/>
          </a:p>
          <a:p>
            <a:r>
              <a:rPr lang="en-US" dirty="0"/>
              <a:t>Teachers from all branches can participate.</a:t>
            </a:r>
            <a:endParaRPr lang="tr-TR" dirty="0"/>
          </a:p>
        </p:txBody>
      </p:sp>
      <p:pic>
        <p:nvPicPr>
          <p:cNvPr id="4" name="Resim 3" descr="yiyecek, işaret içeren bir resim&#10;&#10;Açıklama otomatik olarak oluşturuldu">
            <a:extLst>
              <a:ext uri="{FF2B5EF4-FFF2-40B4-BE49-F238E27FC236}">
                <a16:creationId xmlns="" xmlns:a16="http://schemas.microsoft.com/office/drawing/2014/main" id="{6C49FCA3-8D8D-4056-B16F-065BD4442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8118" y="342860"/>
            <a:ext cx="1350601" cy="925900"/>
          </a:xfrm>
          <a:prstGeom prst="rect">
            <a:avLst/>
          </a:prstGeom>
        </p:spPr>
      </p:pic>
      <p:pic>
        <p:nvPicPr>
          <p:cNvPr id="6" name="Resim 5">
            <a:extLst>
              <a:ext uri="{FF2B5EF4-FFF2-40B4-BE49-F238E27FC236}">
                <a16:creationId xmlns="" xmlns:a16="http://schemas.microsoft.com/office/drawing/2014/main" id="{2BA495AE-5D1E-41E8-A08F-094581CB2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Tree>
    <p:extLst>
      <p:ext uri="{BB962C8B-B14F-4D97-AF65-F5344CB8AC3E}">
        <p14:creationId xmlns:p14="http://schemas.microsoft.com/office/powerpoint/2010/main" val="114339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9D5C520-1F8A-4B2A-888E-C535004F848F}"/>
              </a:ext>
            </a:extLst>
          </p:cNvPr>
          <p:cNvSpPr>
            <a:spLocks noGrp="1"/>
          </p:cNvSpPr>
          <p:nvPr>
            <p:ph type="title"/>
          </p:nvPr>
        </p:nvSpPr>
        <p:spPr>
          <a:xfrm>
            <a:off x="1888872" y="270852"/>
            <a:ext cx="9143998" cy="1020762"/>
          </a:xfrm>
        </p:spPr>
        <p:txBody>
          <a:bodyPr>
            <a:normAutofit/>
          </a:bodyPr>
          <a:lstStyle/>
          <a:p>
            <a:r>
              <a:rPr lang="en-US" sz="3600" b="1" dirty="0"/>
              <a:t>What can be done with eTwinning?</a:t>
            </a:r>
            <a:endParaRPr lang="tr-TR" sz="3600" b="1" dirty="0"/>
          </a:p>
        </p:txBody>
      </p:sp>
      <p:pic>
        <p:nvPicPr>
          <p:cNvPr id="6" name="Çevrimiçi Medya 5" title="Let's start eTwinning!">
            <a:hlinkClick r:id="" action="ppaction://media"/>
            <a:extLst>
              <a:ext uri="{FF2B5EF4-FFF2-40B4-BE49-F238E27FC236}">
                <a16:creationId xmlns="" xmlns:a16="http://schemas.microsoft.com/office/drawing/2014/main" id="{ABBBA01F-8749-463E-95F9-BC0BA6552605}"/>
              </a:ext>
            </a:extLst>
          </p:cNvPr>
          <p:cNvPicPr>
            <a:picLocks noGrp="1" noRot="1" noChangeAspect="1"/>
          </p:cNvPicPr>
          <p:nvPr>
            <p:ph idx="1"/>
            <a:videoFile r:link="rId1"/>
          </p:nvPr>
        </p:nvPicPr>
        <p:blipFill>
          <a:blip r:embed="rId3"/>
          <a:stretch>
            <a:fillRect/>
          </a:stretch>
        </p:blipFill>
        <p:spPr>
          <a:xfrm>
            <a:off x="2301875" y="1905000"/>
            <a:ext cx="7586663" cy="4267200"/>
          </a:xfrm>
          <a:prstGeom prst="rect">
            <a:avLst/>
          </a:prstGeom>
        </p:spPr>
      </p:pic>
      <p:pic>
        <p:nvPicPr>
          <p:cNvPr id="4" name="Resim 3" descr="yiyecek, işaret içeren bir resim&#10;&#10;Açıklama otomatik olarak oluşturuldu">
            <a:extLst>
              <a:ext uri="{FF2B5EF4-FFF2-40B4-BE49-F238E27FC236}">
                <a16:creationId xmlns="" xmlns:a16="http://schemas.microsoft.com/office/drawing/2014/main" id="{E3B78840-B6B2-4D0D-A00C-C05BA9528D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8193" y="270852"/>
            <a:ext cx="1140526" cy="781884"/>
          </a:xfrm>
          <a:prstGeom prst="rect">
            <a:avLst/>
          </a:prstGeom>
        </p:spPr>
      </p:pic>
      <p:pic>
        <p:nvPicPr>
          <p:cNvPr id="7" name="Resim 6">
            <a:extLst>
              <a:ext uri="{FF2B5EF4-FFF2-40B4-BE49-F238E27FC236}">
                <a16:creationId xmlns="" xmlns:a16="http://schemas.microsoft.com/office/drawing/2014/main" id="{97EFAFAF-0D3F-4C83-BC6D-94214EBA42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06" y="194338"/>
            <a:ext cx="1256305" cy="1256305"/>
          </a:xfrm>
          <a:prstGeom prst="rect">
            <a:avLst/>
          </a:prstGeom>
        </p:spPr>
      </p:pic>
    </p:spTree>
    <p:extLst>
      <p:ext uri="{BB962C8B-B14F-4D97-AF65-F5344CB8AC3E}">
        <p14:creationId xmlns:p14="http://schemas.microsoft.com/office/powerpoint/2010/main" val="204460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 xmlns:thm15="http://schemas.microsoft.com/office/thememl/2012/main" name="Office_9529494_TF02804846_TF02804846" id="{EB671898-DFF6-4A21-9F6F-F4BD7303EE4C}" vid="{EA7E2B1D-C724-4643-A28D-720D24334D37}"/>
    </a:ext>
  </a:extLst>
</a:theme>
</file>

<file path=ppt/theme/theme2.xml><?xml version="1.0" encoding="utf-8"?>
<a:theme xmlns:a="http://schemas.openxmlformats.org/drawingml/2006/main" name="Office Teması">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Yazı tahtası eğitim sunusu (geniş ekran)</Template>
  <TotalTime>374</TotalTime>
  <Words>810</Words>
  <Application>Microsoft Office PowerPoint</Application>
  <PresentationFormat>Özel</PresentationFormat>
  <Paragraphs>118</Paragraphs>
  <Slides>33</Slides>
  <Notes>2</Notes>
  <HiddenSlides>0</HiddenSlides>
  <MMClips>3</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Yazı Tahtası 16x9</vt:lpstr>
      <vt:lpstr>eTwinning  ASTRO-STEM Project</vt:lpstr>
      <vt:lpstr>What is eTwinning?</vt:lpstr>
      <vt:lpstr>When Did İt Start?</vt:lpstr>
      <vt:lpstr>How is eTwinning Managed?</vt:lpstr>
      <vt:lpstr>Which Countries Are Included in This System?</vt:lpstr>
      <vt:lpstr>Which Countries Are Included in This System?</vt:lpstr>
      <vt:lpstr>How many people are we in the eTwinning system?</vt:lpstr>
      <vt:lpstr>Who Can Use eTwinning?</vt:lpstr>
      <vt:lpstr>What can be done with eTwinning?</vt:lpstr>
      <vt:lpstr>What Does eTwinning Bring To Us?</vt:lpstr>
      <vt:lpstr>What can be done with eTwinning?</vt:lpstr>
      <vt:lpstr>What can be done with eTwinning?</vt:lpstr>
      <vt:lpstr>eTwinning Portal</vt:lpstr>
      <vt:lpstr>eTwinning Live</vt:lpstr>
      <vt:lpstr>TwinSpace</vt:lpstr>
      <vt:lpstr>PowerPoint Sunusu</vt:lpstr>
      <vt:lpstr>What is eTwinning Day?</vt:lpstr>
      <vt:lpstr>Recognition in eTwinning</vt:lpstr>
      <vt:lpstr>Quality Labels</vt:lpstr>
      <vt:lpstr>National Quality Label</vt:lpstr>
      <vt:lpstr>European Quality Label</vt:lpstr>
      <vt:lpstr>Other Awards</vt:lpstr>
      <vt:lpstr>eTwinning School</vt:lpstr>
      <vt:lpstr>What is required to become an eTwinning School?</vt:lpstr>
      <vt:lpstr>What Are The Rules That All Etwinners Should Follow?</vt:lpstr>
      <vt:lpstr>What Are The Rules That All Etwinners Should Follow?</vt:lpstr>
      <vt:lpstr>Web2 tools</vt:lpstr>
      <vt:lpstr>Projects Awarded with European Prize in 2020</vt:lpstr>
      <vt:lpstr>PowerPoint Sunusu</vt:lpstr>
      <vt:lpstr>PowerPoint Sunusu</vt:lpstr>
      <vt:lpstr>2020 eTwinning Award ceremonies</vt:lpstr>
      <vt:lpstr>CONGRATULATIONS!!!! </vt:lpstr>
      <vt:lpstr>Thank you to everyone…   Happy eTwinning Day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twinning</dc:title>
  <dc:creator>1</dc:creator>
  <cp:lastModifiedBy>Dell</cp:lastModifiedBy>
  <cp:revision>68</cp:revision>
  <dcterms:created xsi:type="dcterms:W3CDTF">2020-05-01T12:10:18Z</dcterms:created>
  <dcterms:modified xsi:type="dcterms:W3CDTF">2020-05-22T05:48:38Z</dcterms:modified>
</cp:coreProperties>
</file>